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handoutMasterIdLst>
    <p:handoutMasterId r:id="rId125"/>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428" r:id="rId22"/>
    <p:sldId id="355" r:id="rId23"/>
    <p:sldId id="260" r:id="rId24"/>
    <p:sldId id="360" r:id="rId25"/>
    <p:sldId id="361" r:id="rId26"/>
    <p:sldId id="259" r:id="rId27"/>
    <p:sldId id="261" r:id="rId28"/>
    <p:sldId id="462" r:id="rId29"/>
    <p:sldId id="461" r:id="rId30"/>
    <p:sldId id="471" r:id="rId31"/>
    <p:sldId id="362" r:id="rId32"/>
    <p:sldId id="388" r:id="rId33"/>
    <p:sldId id="352" r:id="rId34"/>
    <p:sldId id="353" r:id="rId35"/>
    <p:sldId id="348" r:id="rId36"/>
    <p:sldId id="474" r:id="rId37"/>
    <p:sldId id="380" r:id="rId38"/>
    <p:sldId id="433" r:id="rId39"/>
    <p:sldId id="349" r:id="rId40"/>
    <p:sldId id="378" r:id="rId41"/>
    <p:sldId id="351" r:id="rId42"/>
    <p:sldId id="434" r:id="rId43"/>
    <p:sldId id="464" r:id="rId44"/>
    <p:sldId id="350" r:id="rId45"/>
    <p:sldId id="363" r:id="rId46"/>
    <p:sldId id="369" r:id="rId47"/>
    <p:sldId id="475" r:id="rId48"/>
    <p:sldId id="470" r:id="rId49"/>
    <p:sldId id="384" r:id="rId50"/>
    <p:sldId id="407" r:id="rId51"/>
    <p:sldId id="468" r:id="rId52"/>
    <p:sldId id="449" r:id="rId53"/>
    <p:sldId id="467" r:id="rId54"/>
    <p:sldId id="472" r:id="rId55"/>
    <p:sldId id="448" r:id="rId56"/>
    <p:sldId id="466" r:id="rId57"/>
    <p:sldId id="415" r:id="rId58"/>
    <p:sldId id="410" r:id="rId59"/>
    <p:sldId id="412" r:id="rId60"/>
    <p:sldId id="413" r:id="rId61"/>
    <p:sldId id="458" r:id="rId62"/>
    <p:sldId id="430" r:id="rId63"/>
    <p:sldId id="452" r:id="rId64"/>
    <p:sldId id="463" r:id="rId65"/>
    <p:sldId id="431" r:id="rId66"/>
    <p:sldId id="406" r:id="rId67"/>
    <p:sldId id="408" r:id="rId68"/>
    <p:sldId id="405" r:id="rId69"/>
    <p:sldId id="444" r:id="rId70"/>
    <p:sldId id="443" r:id="rId71"/>
    <p:sldId id="445" r:id="rId72"/>
    <p:sldId id="454" r:id="rId73"/>
    <p:sldId id="439" r:id="rId74"/>
    <p:sldId id="477" r:id="rId75"/>
    <p:sldId id="436" r:id="rId76"/>
    <p:sldId id="478" r:id="rId77"/>
    <p:sldId id="437" r:id="rId78"/>
    <p:sldId id="438" r:id="rId79"/>
    <p:sldId id="347" r:id="rId80"/>
    <p:sldId id="476" r:id="rId81"/>
    <p:sldId id="389" r:id="rId82"/>
    <p:sldId id="456" r:id="rId83"/>
    <p:sldId id="262" r:id="rId84"/>
    <p:sldId id="341" r:id="rId85"/>
    <p:sldId id="482" r:id="rId86"/>
    <p:sldId id="372" r:id="rId87"/>
    <p:sldId id="484" r:id="rId88"/>
    <p:sldId id="480" r:id="rId89"/>
    <p:sldId id="483" r:id="rId90"/>
    <p:sldId id="485" r:id="rId91"/>
    <p:sldId id="421" r:id="rId92"/>
    <p:sldId id="486" r:id="rId93"/>
    <p:sldId id="469" r:id="rId94"/>
    <p:sldId id="289" r:id="rId95"/>
    <p:sldId id="479" r:id="rId96"/>
    <p:sldId id="364" r:id="rId97"/>
    <p:sldId id="371" r:id="rId98"/>
    <p:sldId id="373" r:id="rId99"/>
    <p:sldId id="374" r:id="rId100"/>
    <p:sldId id="268" r:id="rId101"/>
    <p:sldId id="432" r:id="rId102"/>
    <p:sldId id="417" r:id="rId103"/>
    <p:sldId id="395" r:id="rId104"/>
    <p:sldId id="387" r:id="rId105"/>
    <p:sldId id="426" r:id="rId106"/>
    <p:sldId id="427" r:id="rId107"/>
    <p:sldId id="414" r:id="rId108"/>
    <p:sldId id="376" r:id="rId109"/>
    <p:sldId id="441" r:id="rId110"/>
    <p:sldId id="393" r:id="rId111"/>
    <p:sldId id="345" r:id="rId112"/>
    <p:sldId id="420" r:id="rId113"/>
    <p:sldId id="423" r:id="rId114"/>
    <p:sldId id="381" r:id="rId115"/>
    <p:sldId id="392" r:id="rId116"/>
    <p:sldId id="450" r:id="rId117"/>
    <p:sldId id="425" r:id="rId118"/>
    <p:sldId id="442" r:id="rId119"/>
    <p:sldId id="440" r:id="rId120"/>
    <p:sldId id="368" r:id="rId121"/>
    <p:sldId id="409" r:id="rId122"/>
    <p:sldId id="418" r:id="rId123"/>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97" d="100"/>
          <a:sy n="97" d="100"/>
        </p:scale>
        <p:origin x="10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03/04/2019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03/04/2019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93</a:t>
            </a:fld>
            <a:endParaRPr lang="fr-FR"/>
          </a:p>
        </p:txBody>
      </p:sp>
    </p:spTree>
    <p:extLst>
      <p:ext uri="{BB962C8B-B14F-4D97-AF65-F5344CB8AC3E}">
        <p14:creationId xmlns:p14="http://schemas.microsoft.com/office/powerpoint/2010/main" val="24985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94</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106</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112</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122</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30</a:t>
            </a:fld>
            <a:endParaRPr lang="fr-FR"/>
          </a:p>
        </p:txBody>
      </p:sp>
    </p:spTree>
    <p:extLst>
      <p:ext uri="{BB962C8B-B14F-4D97-AF65-F5344CB8AC3E}">
        <p14:creationId xmlns:p14="http://schemas.microsoft.com/office/powerpoint/2010/main" val="368912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85455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51</a:t>
            </a:fld>
            <a:endParaRPr lang="fr-FR"/>
          </a:p>
        </p:txBody>
      </p:sp>
    </p:spTree>
    <p:extLst>
      <p:ext uri="{BB962C8B-B14F-4D97-AF65-F5344CB8AC3E}">
        <p14:creationId xmlns:p14="http://schemas.microsoft.com/office/powerpoint/2010/main" val="327781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03/04/2019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03/04/2019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03/04/2019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03/04/2019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03/04/2019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03/04/2019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03/04/2019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03/04/2019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03/04/2019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21.png"/><Relationship Id="rId4" Type="http://schemas.openxmlformats.org/officeDocument/2006/relationships/hyperlink" Target="https://fr.wikipedia.org/wiki/Patron_d'architecture" TargetMode="External"/><Relationship Id="rId9" Type="http://schemas.openxmlformats.org/officeDocument/2006/relationships/image" Target="../media/image17.png"/></Relationships>
</file>

<file path=ppt/slides/_rels/slide107.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hyperlink" Target="https://axaguildev.github.io/" TargetMode="External"/><Relationship Id="rId10" Type="http://schemas.openxmlformats.org/officeDocument/2006/relationships/image" Target="../media/image8.png"/><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twitter.com/fielding"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personn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44.xml.rels><?xml version="1.0" encoding="UTF-8" standalone="yes"?>
<Relationships xmlns="http://schemas.openxmlformats.org/package/2006/relationships"><Relationship Id="rId3" Type="http://schemas.openxmlformats.org/officeDocument/2006/relationships/hyperlink" Target="http://monapi/personnes/3"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 Id="rId4" Type="http://schemas.openxmlformats.org/officeDocument/2006/relationships/hyperlink" Target="http://monapi/personnes/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ietf.org/rfc/rfc2616.txt" TargetMode="External"/><Relationship Id="rId2" Type="http://schemas.openxmlformats.org/officeDocument/2006/relationships/hyperlink" Target="http://monapi/calculate-fibonacc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stackoverflow.com/questions/1342506/why-is-form-enctype-multipart-form-data-required-when-uploading-a-file" TargetMode="External"/><Relationship Id="rId2" Type="http://schemas.openxmlformats.org/officeDocument/2006/relationships/hyperlink" Target="https://tools.ietf.org/html/rfc2388" TargetMode="External"/><Relationship Id="rId1" Type="http://schemas.openxmlformats.org/officeDocument/2006/relationships/slideLayout" Target="../slideLayouts/slideLayout2.xml"/><Relationship Id="rId6" Type="http://schemas.openxmlformats.org/officeDocument/2006/relationships/hyperlink" Target="http://monapi/home/uploadFiles/test.txt"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monapi/personnes/1"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hyperlink" Target="https://tools.ietf.org/html/rfc6902" TargetMode="External"/><Relationship Id="rId2" Type="http://schemas.openxmlformats.org/officeDocument/2006/relationships/hyperlink" Target="http://monapi/list/1"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jpeg"/><Relationship Id="rId4" Type="http://schemas.openxmlformats.org/officeDocument/2006/relationships/hyperlink" Target="http://jsonpatch.com/"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1.png"/><Relationship Id="rId4" Type="http://schemas.microsoft.com/office/2007/relationships/hdphoto" Target="../media/hdphoto2.wdp"/></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5.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22.jpeg"/></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23.jpeg"/><Relationship Id="rId4" Type="http://schemas.openxmlformats.org/officeDocument/2006/relationships/image" Target="../media/image22.jpeg"/></Relationships>
</file>

<file path=ppt/slides/_rels/slide77.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s://fr.wikipedia.org/wiki/Cache-Contro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hyperlink" Target="https://api.github.com/" TargetMode="External"/><Relationship Id="rId3" Type="http://schemas.openxmlformats.org/officeDocument/2006/relationships/hyperlink" Target="http://stateless.co/hal_specification.html" TargetMode="External"/><Relationship Id="rId7" Type="http://schemas.openxmlformats.org/officeDocument/2006/relationships/hyperlink" Target="http://www.hydra-cg.com/" TargetMode="External"/><Relationship Id="rId2" Type="http://schemas.openxmlformats.org/officeDocument/2006/relationships/hyperlink" Target="https://sookocheff.com/post/api/on-choosing-a-hypermedia-format/" TargetMode="External"/><Relationship Id="rId1" Type="http://schemas.openxmlformats.org/officeDocument/2006/relationships/slideLayout" Target="../slideLayouts/slideLayout2.xml"/><Relationship Id="rId6" Type="http://schemas.openxmlformats.org/officeDocument/2006/relationships/hyperlink" Target="https://www.w3.org/TR/json-ld/" TargetMode="External"/><Relationship Id="rId5" Type="http://schemas.openxmlformats.org/officeDocument/2006/relationships/hyperlink" Target="http://json-ld.org/" TargetMode="External"/><Relationship Id="rId4" Type="http://schemas.openxmlformats.org/officeDocument/2006/relationships/hyperlink" Target="http://jsonapi.org/" TargetMode="External"/><Relationship Id="rId9" Type="http://schemas.openxmlformats.org/officeDocument/2006/relationships/hyperlink" Target="http://course-rest.azurewebsites.net/api"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evelopers.google.com/web/fundamentals/performance/http2/"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guillaumechervet/course.res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23.jpeg"/><Relationship Id="rId4" Type="http://schemas.openxmlformats.org/officeDocument/2006/relationships/image" Target="../media/image22.jpeg"/></Relationships>
</file>

<file path=ppt/slides/_rels/slide96.xml.rels><?xml version="1.0" encoding="UTF-8" standalone="yes"?>
<Relationships xmlns="http://schemas.openxmlformats.org/package/2006/relationships"><Relationship Id="rId8" Type="http://schemas.openxmlformats.org/officeDocument/2006/relationships/hyperlink" Target="https://sookocheff.com/post/api/on-choosing-a-hypermedia-format/" TargetMode="External"/><Relationship Id="rId3" Type="http://schemas.openxmlformats.org/officeDocument/2006/relationships/hyperlink" Target="http://jsonapi.org/" TargetMode="External"/><Relationship Id="rId7" Type="http://schemas.openxmlformats.org/officeDocument/2006/relationships/hyperlink" Target="https://api.github.com/"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6" Type="http://schemas.openxmlformats.org/officeDocument/2006/relationships/hyperlink" Target="http://www.hydra-cg.com/" TargetMode="External"/><Relationship Id="rId5" Type="http://schemas.openxmlformats.org/officeDocument/2006/relationships/hyperlink" Target="https://www.w3.org/TR/json-ld/" TargetMode="External"/><Relationship Id="rId4" Type="http://schemas.openxmlformats.org/officeDocument/2006/relationships/hyperlink" Target="http://json-ld.org/"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endParaRPr lang="fr-FR" sz="2000" b="1" dirty="0">
              <a:solidFill>
                <a:srgbClr val="00B050"/>
              </a:solidFill>
            </a:endParaRPr>
          </a:p>
          <a:p>
            <a:r>
              <a:rPr lang="fr-FR" sz="2000" b="1" dirty="0">
                <a:solidFill>
                  <a:srgbClr val="00B050"/>
                </a:solidFill>
              </a:rPr>
              <a:t>Réparti les requêtes </a:t>
            </a:r>
          </a:p>
          <a:p>
            <a:r>
              <a:rPr lang="fr-FR" sz="2000" b="1" dirty="0">
                <a:solidFill>
                  <a:srgbClr val="00B050"/>
                </a:solidFill>
              </a:rPr>
              <a:t>Résilience aux pannes</a:t>
            </a:r>
          </a:p>
          <a:p>
            <a:r>
              <a:rPr lang="fr-FR" sz="2000" b="1" dirty="0">
                <a:solidFill>
                  <a:srgbClr val="00B050"/>
                </a:solidFill>
              </a:rPr>
              <a:t>Mise à jour à chaud</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100</a:t>
            </a:fld>
            <a:endParaRPr lang="fr-FR"/>
          </a:p>
        </p:txBody>
      </p:sp>
    </p:spTree>
    <p:extLst>
      <p:ext uri="{BB962C8B-B14F-4D97-AF65-F5344CB8AC3E}">
        <p14:creationId xmlns:p14="http://schemas.microsoft.com/office/powerpoint/2010/main" val="32723869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111</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121</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092452" y="4619596"/>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493198" y="4668838"/>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955927" y="5426932"/>
            <a:ext cx="4406976" cy="461665"/>
          </a:xfrm>
          <a:prstGeom prst="rect">
            <a:avLst/>
          </a:prstGeom>
        </p:spPr>
        <p:txBody>
          <a:bodyPr wrap="none">
            <a:spAutoFit/>
          </a:bodyPr>
          <a:lstStyle/>
          <a:p>
            <a:r>
              <a:rPr lang="fr-FR" sz="2400" dirty="0">
                <a:hlinkClick r:id="rId4"/>
              </a:rPr>
              <a:t>https://www.guillaume-chervet.fr</a:t>
            </a:r>
            <a:endParaRPr lang="fr-FR" sz="2400" dirty="0"/>
          </a:p>
        </p:txBody>
      </p:sp>
      <p:sp>
        <p:nvSpPr>
          <p:cNvPr id="12" name="Rectangle 11">
            <a:extLst>
              <a:ext uri="{FF2B5EF4-FFF2-40B4-BE49-F238E27FC236}">
                <a16:creationId xmlns:a16="http://schemas.microsoft.com/office/drawing/2014/main" id="{4CF37769-84C8-4694-851F-F4D4E7DEAD38}"/>
              </a:ext>
            </a:extLst>
          </p:cNvPr>
          <p:cNvSpPr/>
          <p:nvPr/>
        </p:nvSpPr>
        <p:spPr>
          <a:xfrm>
            <a:off x="8015700" y="5007354"/>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600012" y="2906217"/>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7739094" y="2299978"/>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6921913" y="3763593"/>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4462" y="445613"/>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787" y="2223921"/>
            <a:ext cx="2103256" cy="2103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Ã©sultat de recherche d'images pour &quot;mvp microsoft&quot;">
            <a:extLst>
              <a:ext uri="{FF2B5EF4-FFF2-40B4-BE49-F238E27FC236}">
                <a16:creationId xmlns:a16="http://schemas.microsoft.com/office/drawing/2014/main" id="{38331DE4-D348-430D-9509-43EFF524DC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0158" y="4018737"/>
            <a:ext cx="1581150" cy="6379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masters.centralelille.fr/wp-content/uploads/sites/7/2018/03/IG2I.jpg">
            <a:extLst>
              <a:ext uri="{FF2B5EF4-FFF2-40B4-BE49-F238E27FC236}">
                <a16:creationId xmlns:a16="http://schemas.microsoft.com/office/drawing/2014/main" id="{8BCF4E87-A55C-45C6-B7B1-F6FEDCC4DF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1198" y="5595628"/>
            <a:ext cx="3397920" cy="79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530002" y="4676187"/>
            <a:ext cx="4770109" cy="1979676"/>
          </a:xfrm>
        </p:spPr>
        <p:txBody>
          <a:bodyPr>
            <a:normAutofit lnSpcReduction="10000"/>
          </a:bodyPr>
          <a:lstStyle/>
          <a:p>
            <a:pPr marL="0" indent="0">
              <a:buNone/>
            </a:pPr>
            <a:r>
              <a:rPr lang="fr-FR" dirty="0"/>
              <a:t>REST est un style d'architecture défini dans la thèse de </a:t>
            </a:r>
            <a:r>
              <a:rPr lang="fr-FR" dirty="0">
                <a:solidFill>
                  <a:srgbClr val="0070C0"/>
                </a:solidFill>
              </a:rPr>
              <a:t>Roy Fielding</a:t>
            </a:r>
            <a:r>
              <a:rPr lang="fr-FR" dirty="0"/>
              <a:t>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a:t>
            </a:r>
            <a:r>
              <a:rPr lang="fr-FR" sz="2400" dirty="0">
                <a:solidFill>
                  <a:schemeClr val="bg1">
                    <a:lumMod val="75000"/>
                  </a:schemeClr>
                </a:solidFill>
              </a:rPr>
              <a:t>JSON, YAML, XML, </a:t>
            </a:r>
            <a:r>
              <a:rPr lang="fr-FR" sz="2400" dirty="0" err="1">
                <a:solidFill>
                  <a:schemeClr val="bg1">
                    <a:lumMod val="75000"/>
                  </a:schemeClr>
                </a:solidFill>
              </a:rPr>
              <a:t>ect</a:t>
            </a:r>
            <a:r>
              <a:rPr lang="fr-FR" sz="2400" dirty="0">
                <a:solidFill>
                  <a:schemeClr val="bg1">
                    <a:lumMod val="75000"/>
                  </a:schemeClr>
                </a:solidFill>
              </a:rPr>
              <a:t>.</a:t>
            </a:r>
          </a:p>
          <a:p>
            <a:endParaRPr lang="fr-FR" dirty="0"/>
          </a:p>
          <a:p>
            <a:r>
              <a:rPr lang="fr-FR" dirty="0"/>
              <a:t>Les implémentations sont multiples et différentes</a:t>
            </a:r>
          </a:p>
          <a:p>
            <a:pPr lvl="1"/>
            <a:r>
              <a:rPr lang="fr-FR" dirty="0">
                <a:solidFill>
                  <a:schemeClr val="bg1">
                    <a:lumMod val="75000"/>
                  </a:schemeClr>
                </a:solidFill>
              </a:rPr>
              <a:t>GitHub, Twitter, Facebook, etc. </a:t>
            </a:r>
          </a:p>
          <a:p>
            <a:endParaRPr lang="fr-FR" dirty="0"/>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854635"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Roy T. Fielding">
            <a:extLst>
              <a:ext uri="{FF2B5EF4-FFF2-40B4-BE49-F238E27FC236}">
                <a16:creationId xmlns:a16="http://schemas.microsoft.com/office/drawing/2014/main" id="{A74B92DA-D443-4B92-B6ED-4B3A4415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053" y="1308895"/>
            <a:ext cx="2640009" cy="26400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533AB-B798-44B0-AF47-B162EA435519}"/>
              </a:ext>
            </a:extLst>
          </p:cNvPr>
          <p:cNvSpPr/>
          <p:nvPr/>
        </p:nvSpPr>
        <p:spPr>
          <a:xfrm>
            <a:off x="1595053" y="4085530"/>
            <a:ext cx="3624860" cy="369332"/>
          </a:xfrm>
          <a:prstGeom prst="rect">
            <a:avLst/>
          </a:prstGeom>
        </p:spPr>
        <p:txBody>
          <a:bodyPr wrap="square">
            <a:spAutoFit/>
          </a:bodyPr>
          <a:lstStyle/>
          <a:p>
            <a:r>
              <a:rPr lang="fr-FR" dirty="0">
                <a:hlinkClick r:id="rId3"/>
              </a:rPr>
              <a:t>https://twitter.com/fielding</a:t>
            </a:r>
            <a:endParaRPr lang="fr-FR" dirty="0"/>
          </a:p>
        </p:txBody>
      </p: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1686513"/>
          </a:xfrm>
        </p:spPr>
        <p:txBody>
          <a:bodyPr>
            <a:normAutofit/>
          </a:bodyPr>
          <a:lstStyle/>
          <a:p>
            <a:pPr marL="0" indent="0" algn="ctr">
              <a:buNone/>
            </a:pPr>
            <a:r>
              <a:rPr lang="fr-FR" sz="4400" dirty="0"/>
              <a:t>L'auteur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838323" y="3504936"/>
            <a:ext cx="3114675" cy="2308324"/>
          </a:xfrm>
          <a:prstGeom prst="rect">
            <a:avLst/>
          </a:prstGeom>
        </p:spPr>
        <p:txBody>
          <a:bodyPr wrap="square">
            <a:spAutoFit/>
          </a:bodyPr>
          <a:lstStyle/>
          <a:p>
            <a:pPr marL="457200" indent="-457200">
              <a:buFont typeface="Arial" panose="020B0604020202020204" pitchFamily="34" charset="0"/>
              <a:buChar char="•"/>
            </a:pPr>
            <a:r>
              <a:rPr lang="fr-FR" sz="3600" b="1" dirty="0">
                <a:solidFill>
                  <a:srgbClr val="0070C0"/>
                </a:solidFill>
              </a:rPr>
              <a:t>Performance</a:t>
            </a:r>
          </a:p>
          <a:p>
            <a:pPr marL="457200" indent="-457200">
              <a:buFont typeface="Arial" panose="020B0604020202020204" pitchFamily="34" charset="0"/>
              <a:buChar char="•"/>
            </a:pPr>
            <a:r>
              <a:rPr lang="fr-FR" sz="3600" b="1" dirty="0" err="1">
                <a:solidFill>
                  <a:srgbClr val="0070C0"/>
                </a:solidFill>
              </a:rPr>
              <a:t>Reliability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Scalability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Simplicity</a:t>
            </a:r>
            <a:endParaRPr lang="fr-FR" sz="36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176966" y="3319211"/>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rgbClr val="0070C0"/>
                </a:solidFill>
              </a:rPr>
              <a:t>Modifiability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Evolvability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Extensibility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Customizability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Configurability</a:t>
            </a:r>
            <a:endParaRPr lang="fr-FR" sz="3600" b="1" dirty="0">
              <a:solidFill>
                <a:srgbClr val="0070C0"/>
              </a:solidFill>
            </a:endParaRPr>
          </a:p>
        </p:txBody>
      </p:sp>
    </p:spTree>
    <p:extLst>
      <p:ext uri="{BB962C8B-B14F-4D97-AF65-F5344CB8AC3E}">
        <p14:creationId xmlns:p14="http://schemas.microsoft.com/office/powerpoint/2010/main" val="25574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3128963" y="2814121"/>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709988"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629020" y="2486021"/>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fontScale="92500" lnSpcReduction="10000"/>
          </a:bodyPr>
          <a:lstStyle/>
          <a:p>
            <a:pPr marL="1143000" indent="-1143000">
              <a:buFont typeface="+mj-lt"/>
              <a:buAutoNum type="arabicPeriod"/>
            </a:pPr>
            <a:r>
              <a:rPr lang="fr-FR" sz="6000" dirty="0">
                <a:solidFill>
                  <a:schemeClr val="bg2">
                    <a:lumMod val="10000"/>
                  </a:schemeClr>
                </a:solidFill>
              </a:rPr>
              <a:t>Introduction</a:t>
            </a:r>
          </a:p>
          <a:p>
            <a:pPr marL="1143000" indent="-1143000">
              <a:buFont typeface="+mj-lt"/>
              <a:buAutoNum type="arabicPeriod"/>
            </a:pPr>
            <a:r>
              <a:rPr lang="fr-FR" sz="6000" dirty="0">
                <a:solidFill>
                  <a:schemeClr val="bg2">
                    <a:lumMod val="10000"/>
                  </a:schemeClr>
                </a:solidFill>
              </a:rPr>
              <a:t>REST </a:t>
            </a:r>
          </a:p>
          <a:p>
            <a:pPr marL="1371600" lvl="1" indent="-914400">
              <a:buFont typeface="+mj-lt"/>
              <a:buAutoNum type="arabicPeriod"/>
            </a:pPr>
            <a:r>
              <a:rPr lang="fr-FR" sz="5200" dirty="0">
                <a:solidFill>
                  <a:schemeClr val="bg1">
                    <a:lumMod val="65000"/>
                  </a:schemeClr>
                </a:solidFill>
              </a:rPr>
              <a:t>Les règles</a:t>
            </a:r>
          </a:p>
          <a:p>
            <a:pPr marL="1371600" lvl="1" indent="-914400">
              <a:buFont typeface="+mj-lt"/>
              <a:buAutoNum type="arabicPeriod"/>
            </a:pPr>
            <a:r>
              <a:rPr lang="fr-FR" sz="5200" dirty="0">
                <a:solidFill>
                  <a:schemeClr val="bg1">
                    <a:lumMod val="65000"/>
                  </a:schemeClr>
                </a:solidFill>
              </a:rPr>
              <a:t>Bonnes pratiques</a:t>
            </a:r>
          </a:p>
          <a:p>
            <a:pPr marL="1371600" lvl="1" indent="-914400">
              <a:buFont typeface="+mj-lt"/>
              <a:buAutoNum type="arabicPeriod"/>
            </a:pPr>
            <a:r>
              <a:rPr lang="fr-FR" sz="5200" dirty="0">
                <a:solidFill>
                  <a:schemeClr val="bg1">
                    <a:lumMod val="65000"/>
                  </a:schemeClr>
                </a:solidFill>
              </a:rPr>
              <a:t>Cache</a:t>
            </a:r>
          </a:p>
          <a:p>
            <a:pPr marL="1143000" indent="-114300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pic>
        <p:nvPicPr>
          <p:cNvPr id="76" name="Picture 4" descr="Résultat de recherche d'images pour &quot;image serveur&quot;">
            <a:extLst>
              <a:ext uri="{FF2B5EF4-FFF2-40B4-BE49-F238E27FC236}">
                <a16:creationId xmlns:a16="http://schemas.microsoft.com/office/drawing/2014/main" id="{E9D57283-0D4E-4BED-A8B7-B1503BFF5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501329" y="30471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77" name="Espace réservé du contenu 2">
            <a:extLst>
              <a:ext uri="{FF2B5EF4-FFF2-40B4-BE49-F238E27FC236}">
                <a16:creationId xmlns:a16="http://schemas.microsoft.com/office/drawing/2014/main" id="{6E2E992E-E72F-4119-A10B-981DC2B6B190}"/>
              </a:ext>
            </a:extLst>
          </p:cNvPr>
          <p:cNvSpPr txBox="1">
            <a:spLocks/>
          </p:cNvSpPr>
          <p:nvPr/>
        </p:nvSpPr>
        <p:spPr>
          <a:xfrm>
            <a:off x="9965022" y="3832727"/>
            <a:ext cx="1644288"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Gestionnaire de </a:t>
            </a:r>
            <a:r>
              <a:rPr lang="fr-FR" b="1" dirty="0" err="1"/>
              <a:t>templates</a:t>
            </a:r>
            <a:endParaRPr lang="fr-FR" dirty="0"/>
          </a:p>
        </p:txBody>
      </p:sp>
      <p:grpSp>
        <p:nvGrpSpPr>
          <p:cNvPr id="78" name="Groupe 77">
            <a:extLst>
              <a:ext uri="{FF2B5EF4-FFF2-40B4-BE49-F238E27FC236}">
                <a16:creationId xmlns:a16="http://schemas.microsoft.com/office/drawing/2014/main" id="{8E4866A1-306F-4DDE-BA18-5ED211F3D68B}"/>
              </a:ext>
            </a:extLst>
          </p:cNvPr>
          <p:cNvGrpSpPr/>
          <p:nvPr/>
        </p:nvGrpSpPr>
        <p:grpSpPr>
          <a:xfrm>
            <a:off x="11199075" y="2422495"/>
            <a:ext cx="386744" cy="467381"/>
            <a:chOff x="7629365" y="5649458"/>
            <a:chExt cx="386744" cy="467381"/>
          </a:xfrm>
        </p:grpSpPr>
        <p:pic>
          <p:nvPicPr>
            <p:cNvPr id="79" name="Picture 4" descr="Résultat de recherche d'images pour &quot;image serveur&quot;">
              <a:extLst>
                <a:ext uri="{FF2B5EF4-FFF2-40B4-BE49-F238E27FC236}">
                  <a16:creationId xmlns:a16="http://schemas.microsoft.com/office/drawing/2014/main" id="{E57B1FD4-0490-4805-8EA5-782DF06DB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a:extLst>
                <a:ext uri="{FF2B5EF4-FFF2-40B4-BE49-F238E27FC236}">
                  <a16:creationId xmlns:a16="http://schemas.microsoft.com/office/drawing/2014/main" id="{66A80C2C-78C4-449A-991C-60868BD97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1" name="Connecteur droit 80">
            <a:extLst>
              <a:ext uri="{FF2B5EF4-FFF2-40B4-BE49-F238E27FC236}">
                <a16:creationId xmlns:a16="http://schemas.microsoft.com/office/drawing/2014/main" id="{803FAE2A-D75C-4951-9CFF-E5420E740A1D}"/>
              </a:ext>
            </a:extLst>
          </p:cNvPr>
          <p:cNvCxnSpPr>
            <a:cxnSpLocks/>
            <a:stCxn id="76" idx="0"/>
            <a:endCxn id="79" idx="1"/>
          </p:cNvCxnSpPr>
          <p:nvPr/>
        </p:nvCxnSpPr>
        <p:spPr>
          <a:xfrm flipV="1">
            <a:off x="10735742" y="2647034"/>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7BFF0CD6-1C06-40B5-BFCD-F5720529B1A6}"/>
              </a:ext>
            </a:extLst>
          </p:cNvPr>
          <p:cNvCxnSpPr>
            <a:cxnSpLocks/>
            <a:stCxn id="57" idx="3"/>
            <a:endCxn id="76" idx="1"/>
          </p:cNvCxnSpPr>
          <p:nvPr/>
        </p:nvCxnSpPr>
        <p:spPr>
          <a:xfrm flipV="1">
            <a:off x="8906237" y="3427198"/>
            <a:ext cx="1595092" cy="18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3932282861"/>
              </p:ext>
            </p:extLst>
          </p:nvPr>
        </p:nvGraphicFramePr>
        <p:xfrm>
          <a:off x="429593" y="1237773"/>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6A4CF5C5-6F26-47DB-A8EF-146F2F943BBB}"/>
              </a:ext>
            </a:extLst>
          </p:cNvPr>
          <p:cNvGraphicFramePr>
            <a:graphicFrameLocks noGrp="1"/>
          </p:cNvGraphicFramePr>
          <p:nvPr>
            <p:extLst>
              <p:ext uri="{D42A27DB-BD31-4B8C-83A1-F6EECF244321}">
                <p14:modId xmlns:p14="http://schemas.microsoft.com/office/powerpoint/2010/main" val="4237065909"/>
              </p:ext>
            </p:extLst>
          </p:nvPr>
        </p:nvGraphicFramePr>
        <p:xfrm>
          <a:off x="0" y="0"/>
          <a:ext cx="12192000" cy="6243644"/>
        </p:xfrm>
        <a:graphic>
          <a:graphicData uri="http://schemas.openxmlformats.org/drawingml/2006/table">
            <a:tbl>
              <a:tblPr firstRow="1" bandRow="1">
                <a:tableStyleId>{69012ECD-51FC-41F1-AA8D-1B2483CD663E}</a:tableStyleId>
              </a:tblPr>
              <a:tblGrid>
                <a:gridCol w="1314450">
                  <a:extLst>
                    <a:ext uri="{9D8B030D-6E8A-4147-A177-3AD203B41FA5}">
                      <a16:colId xmlns:a16="http://schemas.microsoft.com/office/drawing/2014/main" val="459327303"/>
                    </a:ext>
                  </a:extLst>
                </a:gridCol>
                <a:gridCol w="2600325">
                  <a:extLst>
                    <a:ext uri="{9D8B030D-6E8A-4147-A177-3AD203B41FA5}">
                      <a16:colId xmlns:a16="http://schemas.microsoft.com/office/drawing/2014/main" val="1169688902"/>
                    </a:ext>
                  </a:extLst>
                </a:gridCol>
                <a:gridCol w="8277225">
                  <a:extLst>
                    <a:ext uri="{9D8B030D-6E8A-4147-A177-3AD203B41FA5}">
                      <a16:colId xmlns:a16="http://schemas.microsoft.com/office/drawing/2014/main" val="101586617"/>
                    </a:ext>
                  </a:extLst>
                </a:gridCol>
              </a:tblGrid>
              <a:tr h="387768">
                <a:tc>
                  <a:txBody>
                    <a:bodyPr/>
                    <a:lstStyle/>
                    <a:p>
                      <a:pPr algn="ctr"/>
                      <a:r>
                        <a:rPr lang="fr-FR" sz="1800" dirty="0"/>
                        <a:t>HTTP CODE</a:t>
                      </a:r>
                    </a:p>
                  </a:txBody>
                  <a:tcPr/>
                </a:tc>
                <a:tc>
                  <a:txBody>
                    <a:bodyPr/>
                    <a:lstStyle/>
                    <a:p>
                      <a:r>
                        <a:rPr lang="fr-FR" sz="1800" dirty="0"/>
                        <a:t>Message</a:t>
                      </a:r>
                    </a:p>
                  </a:txBody>
                  <a:tcPr/>
                </a:tc>
                <a:tc>
                  <a:txBody>
                    <a:bodyPr/>
                    <a:lstStyle/>
                    <a:p>
                      <a:r>
                        <a:rPr lang="fr-FR" sz="1800" dirty="0"/>
                        <a:t>Signification</a:t>
                      </a:r>
                    </a:p>
                  </a:txBody>
                  <a:tcPr/>
                </a:tc>
                <a:extLst>
                  <a:ext uri="{0D108BD9-81ED-4DB2-BD59-A6C34878D82A}">
                    <a16:rowId xmlns:a16="http://schemas.microsoft.com/office/drawing/2014/main" val="143963028"/>
                  </a:ext>
                </a:extLst>
              </a:tr>
              <a:tr h="321896">
                <a:tc>
                  <a:txBody>
                    <a:bodyPr/>
                    <a:lstStyle/>
                    <a:p>
                      <a:pPr algn="ctr"/>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Succès de réponse pour toutes méthodes sauf la création avec POST.</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842410394"/>
                  </a:ext>
                </a:extLst>
              </a:tr>
              <a:tr h="321896">
                <a:tc>
                  <a:txBody>
                    <a:bodyPr/>
                    <a:lstStyle/>
                    <a:p>
                      <a:pPr algn="ctr"/>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rPr>
                        <a:t>Réponse à un POST qui crée une ressource. </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35147903"/>
                  </a:ext>
                </a:extLst>
              </a:tr>
              <a:tr h="321896">
                <a:tc>
                  <a:txBody>
                    <a:bodyPr/>
                    <a:lstStyle/>
                    <a:p>
                      <a:pPr marL="0" algn="ctr" defTabSz="914400" rtl="0" eaLnBrk="1" latinLnBrk="0" hangingPunct="1"/>
                      <a:r>
                        <a:rPr lang="fr-FR" sz="1800" kern="1200" dirty="0">
                          <a:solidFill>
                            <a:srgbClr val="00B050"/>
                          </a:solidFill>
                          <a:effectLst/>
                        </a:rPr>
                        <a:t>202</a:t>
                      </a:r>
                      <a:endParaRPr lang="fr-FR" sz="1800" kern="1200" dirty="0">
                        <a:solidFill>
                          <a:srgbClr val="00B050"/>
                        </a:solidFill>
                        <a:effectLst/>
                        <a:latin typeface="+mn-lt"/>
                        <a:ea typeface="+mn-ea"/>
                        <a:cs typeface="+mn-cs"/>
                      </a:endParaRPr>
                    </a:p>
                  </a:txBody>
                  <a:tcPr marL="20514" marR="43959" marT="14653" marB="14653" anchor="ctr"/>
                </a:tc>
                <a:tc>
                  <a:txBody>
                    <a:bodyPr/>
                    <a:lstStyle/>
                    <a:p>
                      <a:pPr marL="0" algn="l" defTabSz="914400" rtl="0" eaLnBrk="1" latinLnBrk="0" hangingPunct="1"/>
                      <a:r>
                        <a:rPr lang="fr-FR" sz="1800" kern="1200" dirty="0">
                          <a:solidFill>
                            <a:srgbClr val="00B050"/>
                          </a:solidFill>
                          <a:effectLst/>
                        </a:rPr>
                        <a:t>Accepted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latin typeface="Merriweather"/>
                        </a:rPr>
                        <a:t>Requête traitée, mais sans garantie de résultat.</a:t>
                      </a:r>
                    </a:p>
                  </a:txBody>
                  <a:tcPr marL="20514" marR="43959" marT="14653" marB="14653" anchor="ctr"/>
                </a:tc>
                <a:extLst>
                  <a:ext uri="{0D108BD9-81ED-4DB2-BD59-A6C34878D82A}">
                    <a16:rowId xmlns:a16="http://schemas.microsoft.com/office/drawing/2014/main" val="601815105"/>
                  </a:ext>
                </a:extLst>
              </a:tr>
              <a:tr h="560323">
                <a:tc>
                  <a:txBody>
                    <a:bodyPr/>
                    <a:lstStyle/>
                    <a:p>
                      <a:pPr algn="ctr"/>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Une requête réussie qui ne renvoie aucun contenu (comme un DELETE par exemple).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275561469"/>
                  </a:ext>
                </a:extLst>
              </a:tr>
              <a:tr h="321896">
                <a:tc>
                  <a:txBody>
                    <a:bodyPr/>
                    <a:lstStyle/>
                    <a:p>
                      <a:pPr algn="ctr"/>
                      <a:r>
                        <a:rPr lang="fr-FR" sz="1800" dirty="0">
                          <a:solidFill>
                            <a:srgbClr val="00B050"/>
                          </a:solidFill>
                          <a:effectLst/>
                        </a:rPr>
                        <a:t>206</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Partial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a:solidFill>
                            <a:srgbClr val="00B050"/>
                          </a:solidFill>
                          <a:effectLst/>
                        </a:rPr>
                        <a:t>Une partie seulement de la ressource a été transmise.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2409991766"/>
                  </a:ext>
                </a:extLst>
              </a:tr>
              <a:tr h="321896">
                <a:tc>
                  <a:txBody>
                    <a:bodyPr/>
                    <a:lstStyle/>
                    <a:p>
                      <a:pPr algn="ctr"/>
                      <a:r>
                        <a:rPr lang="fr-FR" sz="1800" dirty="0">
                          <a:solidFill>
                            <a:schemeClr val="accent1">
                              <a:lumMod val="50000"/>
                            </a:schemeClr>
                          </a:solidFill>
                          <a:effectLst/>
                        </a:rPr>
                        <a:t>301</a:t>
                      </a:r>
                      <a:endParaRPr lang="fr-FR" sz="1800" dirty="0">
                        <a:solidFill>
                          <a:schemeClr val="accent1">
                            <a:lumMod val="50000"/>
                          </a:schemeClr>
                        </a:solidFill>
                        <a:effectLst/>
                        <a:latin typeface="Merriweather"/>
                      </a:endParaRPr>
                    </a:p>
                  </a:txBody>
                  <a:tcPr marL="20514" marR="43959" marT="14653" marB="14653" anchor="ctr"/>
                </a:tc>
                <a:tc>
                  <a:txBody>
                    <a:bodyPr/>
                    <a:lstStyle/>
                    <a:p>
                      <a:pPr marL="0" algn="l" defTabSz="914400" rtl="0" eaLnBrk="1" latinLnBrk="0" hangingPunct="1"/>
                      <a:r>
                        <a:rPr lang="fr-FR" sz="1800" kern="1200" dirty="0" err="1">
                          <a:solidFill>
                            <a:schemeClr val="accent1">
                              <a:lumMod val="50000"/>
                            </a:schemeClr>
                          </a:solidFill>
                          <a:effectLst/>
                        </a:rPr>
                        <a:t>Moved</a:t>
                      </a:r>
                      <a:r>
                        <a:rPr lang="fr-FR" sz="1800" kern="1200" dirty="0">
                          <a:solidFill>
                            <a:schemeClr val="accent1">
                              <a:lumMod val="50000"/>
                            </a:schemeClr>
                          </a:solidFill>
                          <a:effectLst/>
                        </a:rPr>
                        <a:t> </a:t>
                      </a:r>
                      <a:r>
                        <a:rPr lang="fr-FR" sz="1800" kern="1200" dirty="0" err="1">
                          <a:solidFill>
                            <a:schemeClr val="accent1">
                              <a:lumMod val="50000"/>
                            </a:schemeClr>
                          </a:solidFill>
                          <a:effectLst/>
                        </a:rPr>
                        <a:t>Permanently</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permanente.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186388401"/>
                  </a:ext>
                </a:extLst>
              </a:tr>
              <a:tr h="321896">
                <a:tc>
                  <a:txBody>
                    <a:bodyPr/>
                    <a:lstStyle/>
                    <a:p>
                      <a:pPr algn="ctr"/>
                      <a:r>
                        <a:rPr lang="fr-FR" sz="1800" dirty="0">
                          <a:solidFill>
                            <a:schemeClr val="accent1">
                              <a:lumMod val="50000"/>
                            </a:schemeClr>
                          </a:solidFill>
                          <a:effectLst/>
                        </a:rPr>
                        <a:t>302</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kern="1200" dirty="0" err="1">
                          <a:solidFill>
                            <a:schemeClr val="accent1">
                              <a:lumMod val="50000"/>
                            </a:schemeClr>
                          </a:solidFill>
                          <a:effectLst/>
                        </a:rPr>
                        <a:t>Found</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temporaire.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3719879564"/>
                  </a:ext>
                </a:extLst>
              </a:tr>
              <a:tr h="321896">
                <a:tc>
                  <a:txBody>
                    <a:bodyPr/>
                    <a:lstStyle/>
                    <a:p>
                      <a:pPr algn="ctr"/>
                      <a:r>
                        <a:rPr lang="fr-FR" sz="1800" dirty="0">
                          <a:solidFill>
                            <a:schemeClr val="accent1">
                              <a:lumMod val="50000"/>
                            </a:schemeClr>
                          </a:solidFill>
                          <a:effectLst/>
                        </a:rPr>
                        <a:t>304</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Not </a:t>
                      </a:r>
                      <a:r>
                        <a:rPr lang="fr-FR" sz="1800" dirty="0" err="1">
                          <a:solidFill>
                            <a:schemeClr val="accent1">
                              <a:lumMod val="50000"/>
                            </a:schemeClr>
                          </a:solidFill>
                          <a:effectLst/>
                        </a:rPr>
                        <a:t>Modified</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Utilisé avec la gestion d'un cache.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2030070504"/>
                  </a:ext>
                </a:extLst>
              </a:tr>
              <a:tr h="612722">
                <a:tc>
                  <a:txBody>
                    <a:bodyPr/>
                    <a:lstStyle/>
                    <a:p>
                      <a:pPr algn="ctr"/>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requête a échouée car le contenu ne peut pas être compris (un contenu qui ne peut être </a:t>
                      </a:r>
                      <a:r>
                        <a:rPr lang="fr-FR" sz="1800" dirty="0" err="1">
                          <a:solidFill>
                            <a:srgbClr val="FF0000"/>
                          </a:solidFill>
                          <a:effectLst/>
                        </a:rPr>
                        <a:t>parsé</a:t>
                      </a:r>
                      <a:r>
                        <a:rPr lang="fr-FR" sz="1800" dirty="0">
                          <a:solidFill>
                            <a:srgbClr val="FF0000"/>
                          </a:solidFill>
                          <a:effectLst/>
                        </a:rPr>
                        <a:t> par exemple).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097332530"/>
                  </a:ext>
                </a:extLst>
              </a:tr>
              <a:tr h="612722">
                <a:tc>
                  <a:txBody>
                    <a:bodyPr/>
                    <a:lstStyle/>
                    <a:p>
                      <a:pPr algn="ctr"/>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Lorsqu'une authentification a échouée. Utile pour afficher une popup quand l'authentification se fait par un navigateur.</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838736547"/>
                  </a:ext>
                </a:extLst>
              </a:tr>
              <a:tr h="560323">
                <a:tc>
                  <a:txBody>
                    <a:bodyPr/>
                    <a:lstStyle/>
                    <a:p>
                      <a:pPr algn="ctr"/>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L'authentification est correcte mais l'utilisateur ne peut pas accéder à la ressource.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3492663885"/>
                  </a:ext>
                </a:extLst>
              </a:tr>
              <a:tr h="321896">
                <a:tc>
                  <a:txBody>
                    <a:bodyPr/>
                    <a:lstStyle/>
                    <a:p>
                      <a:pPr algn="ctr"/>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ressource n'a pas pu être trouvée.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995075313"/>
                  </a:ext>
                </a:extLst>
              </a:tr>
              <a:tr h="612722">
                <a:tc>
                  <a:txBody>
                    <a:bodyPr/>
                    <a:lstStyle/>
                    <a:p>
                      <a:pPr algn="ctr"/>
                      <a:r>
                        <a:rPr lang="fr-FR" sz="1800" dirty="0">
                          <a:solidFill>
                            <a:schemeClr val="accent2">
                              <a:lumMod val="50000"/>
                            </a:schemeClr>
                          </a:solidFill>
                          <a:effectLst/>
                        </a:rPr>
                        <a:t>500</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err="1">
                          <a:solidFill>
                            <a:schemeClr val="accent2">
                              <a:lumMod val="50000"/>
                            </a:schemeClr>
                          </a:solidFill>
                          <a:effectLst/>
                        </a:rPr>
                        <a:t>Internal</a:t>
                      </a:r>
                      <a:r>
                        <a:rPr lang="fr-FR" sz="1800" dirty="0">
                          <a:solidFill>
                            <a:schemeClr val="accent2">
                              <a:lumMod val="50000"/>
                            </a:schemeClr>
                          </a:solidFill>
                          <a:effectLst/>
                        </a:rPr>
                        <a:t> </a:t>
                      </a:r>
                      <a:r>
                        <a:rPr lang="fr-FR" sz="1800" dirty="0" err="1">
                          <a:solidFill>
                            <a:schemeClr val="accent2">
                              <a:lumMod val="50000"/>
                            </a:schemeClr>
                          </a:solidFill>
                          <a:effectLst/>
                        </a:rPr>
                        <a:t>Error</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Un message générique pour indiquer qu'il y a eu un problème mais qu'il ne vient pas de l'utilisateur.</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2631791657"/>
                  </a:ext>
                </a:extLst>
              </a:tr>
              <a:tr h="321896">
                <a:tc>
                  <a:txBody>
                    <a:bodyPr/>
                    <a:lstStyle/>
                    <a:p>
                      <a:pPr algn="ctr"/>
                      <a:r>
                        <a:rPr lang="fr-FR" sz="1800" dirty="0">
                          <a:solidFill>
                            <a:schemeClr val="accent2">
                              <a:lumMod val="50000"/>
                            </a:schemeClr>
                          </a:solidFill>
                          <a:effectLst/>
                        </a:rPr>
                        <a:t>503</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Service </a:t>
                      </a:r>
                      <a:r>
                        <a:rPr lang="fr-FR" sz="1800" dirty="0" err="1">
                          <a:solidFill>
                            <a:schemeClr val="accent2">
                              <a:lumMod val="50000"/>
                            </a:schemeClr>
                          </a:solidFill>
                          <a:effectLst/>
                        </a:rPr>
                        <a:t>Unavailable</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Le service est down ou en maintenance. Statu temporaire, en général.</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3171731030"/>
                  </a:ext>
                </a:extLst>
              </a:tr>
            </a:tbl>
          </a:graphicData>
        </a:graphic>
      </p:graphicFrame>
      <p:sp>
        <p:nvSpPr>
          <p:cNvPr id="5" name="Rectangle 4">
            <a:extLst>
              <a:ext uri="{FF2B5EF4-FFF2-40B4-BE49-F238E27FC236}">
                <a16:creationId xmlns:a16="http://schemas.microsoft.com/office/drawing/2014/main" id="{EA476CA6-B87E-4154-819C-8060423C79F7}"/>
              </a:ext>
            </a:extLst>
          </p:cNvPr>
          <p:cNvSpPr/>
          <p:nvPr/>
        </p:nvSpPr>
        <p:spPr>
          <a:xfrm>
            <a:off x="0" y="6534834"/>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356113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Relation entre l'URL et les méthodes HTTP</a:t>
            </a:r>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QueryString</a:t>
            </a:r>
            <a:r>
              <a:rPr lang="fr-FR" dirty="0"/>
              <a:t>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b="1" dirty="0">
                <a:solidFill>
                  <a:srgbClr val="0070C0"/>
                </a:solidFill>
              </a:rPr>
              <a:t>HTTP GET </a:t>
            </a:r>
            <a:r>
              <a:rPr lang="fr-FR" sz="3600" dirty="0">
                <a:solidFill>
                  <a:srgbClr val="0070C0"/>
                </a:solidFill>
              </a:rPr>
              <a:t>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r>
              <a:rPr lang="fr-FR" sz="3600" dirty="0">
                <a:solidFill>
                  <a:srgbClr val="FF0000"/>
                </a:solidFill>
              </a:rPr>
              <a:t>&amp;</a:t>
            </a:r>
            <a:r>
              <a:rPr lang="fr-FR" sz="3600" dirty="0">
                <a:solidFill>
                  <a:srgbClr val="7030A0"/>
                </a:solidFill>
              </a:rPr>
              <a:t>$orderby</a:t>
            </a:r>
            <a:r>
              <a:rPr lang="fr-FR" sz="3600" dirty="0">
                <a:solidFill>
                  <a:srgbClr val="FF0000"/>
                </a:solidFill>
              </a:rPr>
              <a:t>=</a:t>
            </a:r>
            <a:r>
              <a:rPr lang="fr-FR" sz="3600" dirty="0">
                <a:solidFill>
                  <a:srgbClr val="0070C0"/>
                </a:solidFill>
              </a:rPr>
              <a:t>prenom%20desc</a:t>
            </a:r>
            <a:r>
              <a:rPr lang="fr-FR" sz="3600" dirty="0">
                <a:solidFill>
                  <a:srgbClr val="FF0000"/>
                </a:solidFill>
              </a:rPr>
              <a:t>&amp;</a:t>
            </a:r>
            <a:r>
              <a:rPr lang="fr-FR" sz="3600" dirty="0">
                <a:solidFill>
                  <a:srgbClr val="7030A0"/>
                </a:solidFill>
              </a:rPr>
              <a:t>$limit</a:t>
            </a:r>
            <a:r>
              <a:rPr lang="fr-FR" sz="3600" dirty="0">
                <a:solidFill>
                  <a:srgbClr val="0070C0"/>
                </a:solidFill>
              </a:rPr>
              <a:t>=2</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b="1" dirty="0">
                <a:solidFill>
                  <a:schemeClr val="accent6">
                    <a:lumMod val="75000"/>
                  </a:schemeClr>
                </a:solidFill>
              </a:rPr>
              <a:t>HTTP CODE 200</a:t>
            </a:r>
          </a:p>
          <a:p>
            <a:pPr marL="0" indent="0">
              <a:buNone/>
            </a:pPr>
            <a:r>
              <a:rPr lang="en-US" sz="3600" dirty="0">
                <a:solidFill>
                  <a:schemeClr val="accent6">
                    <a:lumMod val="75000"/>
                  </a:schemeClr>
                </a:solidFill>
              </a:rPr>
              <a:t>Content-Type: application/json; charset=utf-8</a:t>
            </a:r>
            <a:endParaRPr lang="fr-FR" sz="3600" dirty="0">
              <a:solidFill>
                <a:schemeClr val="accent6">
                  <a:lumMod val="75000"/>
                </a:schemeClr>
              </a:solidFill>
            </a:endParaRPr>
          </a:p>
          <a:p>
            <a:pPr marL="0" indent="0">
              <a:buNone/>
            </a:pPr>
            <a:r>
              <a:rPr lang="fr-FR" sz="3600" dirty="0">
                <a:solidFill>
                  <a:schemeClr val="accent6">
                    <a:lumMod val="75000"/>
                  </a:schemeClr>
                </a:solidFill>
              </a:rPr>
              <a:t>{’’data’’:[{’’id’’:1,’’nom’’: ’’Ryckewaert’’,’’prenom’’:’’Cécile’’,age:10},{’’id’’:99,’’nom’’: ’’</a:t>
            </a:r>
            <a:r>
              <a:rPr lang="fr-FR" sz="3600" dirty="0" err="1">
                <a:solidFill>
                  <a:schemeClr val="accent6">
                    <a:lumMod val="75000"/>
                  </a:schemeClr>
                </a:solidFill>
              </a:rPr>
              <a:t>Ryckewaert</a:t>
            </a:r>
            <a:r>
              <a:rPr lang="fr-FR" sz="3600" dirty="0">
                <a:solidFill>
                  <a:schemeClr val="accent6">
                    <a:lumMod val="75000"/>
                  </a:schemeClr>
                </a:solidFill>
              </a:rPr>
              <a:t>’’, ’’</a:t>
            </a:r>
            <a:r>
              <a:rPr lang="fr-FR" sz="3600" dirty="0" err="1">
                <a:solidFill>
                  <a:schemeClr val="accent6">
                    <a:lumMod val="75000"/>
                  </a:schemeClr>
                </a:solidFill>
              </a:rPr>
              <a:t>prenom</a:t>
            </a:r>
            <a:r>
              <a:rPr lang="fr-FR" sz="3600" dirty="0">
                <a:solidFill>
                  <a:schemeClr val="accent6">
                    <a:lumMod val="75000"/>
                  </a:schemeClr>
                </a:solidFill>
              </a:rPr>
              <a:t>’’:’’Jean’’, age:55}]}</a:t>
            </a:r>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096000" y="1667272"/>
            <a:ext cx="5967403" cy="4351338"/>
          </a:xfrm>
        </p:spPr>
        <p:txBody>
          <a:bodyPr>
            <a:normAutofit/>
          </a:bodyPr>
          <a:lstStyle/>
          <a:p>
            <a:pPr marL="0" indent="0">
              <a:buNone/>
            </a:pPr>
            <a:r>
              <a:rPr lang="fr-FR" b="1" dirty="0">
                <a:solidFill>
                  <a:srgbClr val="0070C0"/>
                </a:solidFill>
              </a:rPr>
              <a:t>HTTP GET </a:t>
            </a:r>
            <a:r>
              <a:rPr lang="fr-FR" dirty="0">
                <a:hlinkClick r:id="rId3"/>
              </a:rPr>
              <a:t>http://monapi/personnes</a:t>
            </a:r>
            <a:endParaRPr lang="fr-FR" dirty="0"/>
          </a:p>
          <a:p>
            <a:pPr marL="0" indent="0">
              <a:buNone/>
            </a:pPr>
            <a:br>
              <a:rPr lang="fr-FR" b="1" dirty="0">
                <a:solidFill>
                  <a:srgbClr val="00B050"/>
                </a:solidFill>
              </a:rPr>
            </a:br>
            <a:r>
              <a:rPr lang="fr-FR"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b="1" dirty="0">
              <a:solidFill>
                <a:schemeClr val="accent6">
                  <a:lumMod val="75000"/>
                </a:schemeClr>
              </a:solidFill>
            </a:endParaRPr>
          </a:p>
          <a:p>
            <a:pPr marL="0" indent="0">
              <a:buNone/>
            </a:pPr>
            <a:r>
              <a:rPr lang="fr-FR" b="1" dirty="0">
                <a:solidFill>
                  <a:schemeClr val="accent6">
                    <a:lumMod val="75000"/>
                  </a:schemeClr>
                </a:solidFill>
                <a:highlight>
                  <a:srgbClr val="FFFF00"/>
                </a:highlight>
              </a:rPr>
              <a:t>{’’data’’</a:t>
            </a:r>
            <a:r>
              <a:rPr lang="fr-FR" b="1" dirty="0">
                <a:solidFill>
                  <a:schemeClr val="accent6">
                    <a:lumMod val="75000"/>
                  </a:schemeClr>
                </a:solidFill>
              </a:rPr>
              <a:t>:</a:t>
            </a:r>
            <a:r>
              <a:rPr lang="fr-FR" dirty="0">
                <a:solidFill>
                  <a:schemeClr val="accent6">
                    <a:lumMod val="75000"/>
                  </a:schemeClr>
                </a:solidFill>
              </a:rPr>
              <a:t>[{’’id’’:1,’’nom’’:’’Ryckewaert’’,’’prenom’’:’’Cécile’’,’’age’’:10},{’’id’’:2,’’nom’’:’’Chervet’’,’’prenom’’:’ ’Guillaume’’, age:35}]</a:t>
            </a:r>
            <a:r>
              <a:rPr lang="fr-FR" b="1" dirty="0">
                <a:solidFill>
                  <a:schemeClr val="accent6">
                    <a:lumMod val="75000"/>
                  </a:schemeClr>
                </a:solidFill>
                <a:highlight>
                  <a:srgbClr val="FFFF00"/>
                </a:highlight>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205959" y="1667272"/>
            <a:ext cx="557571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70C0"/>
                </a:solidFill>
              </a:rPr>
              <a:t>HTTP GET </a:t>
            </a:r>
            <a:r>
              <a:rPr lang="fr-FR" dirty="0">
                <a:hlinkClick r:id="rId3"/>
              </a:rPr>
              <a:t>http://monapi/personnes</a:t>
            </a:r>
            <a:endParaRPr lang="fr-FR" dirty="0"/>
          </a:p>
          <a:p>
            <a:pPr marL="0" indent="0">
              <a:buNone/>
            </a:pPr>
            <a:endParaRPr lang="en-US" dirty="0">
              <a:solidFill>
                <a:schemeClr val="accent5">
                  <a:lumMod val="50000"/>
                </a:schemeClr>
              </a:solidFill>
            </a:endParaRPr>
          </a:p>
          <a:p>
            <a:pPr marL="0" indent="0">
              <a:buNone/>
            </a:pPr>
            <a:r>
              <a:rPr lang="en-US"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dirty="0">
              <a:solidFill>
                <a:schemeClr val="accent6">
                  <a:lumMod val="75000"/>
                </a:schemeClr>
              </a:solidFill>
            </a:endParaRPr>
          </a:p>
          <a:p>
            <a:pPr marL="0" indent="0">
              <a:buNone/>
            </a:pPr>
            <a:r>
              <a:rPr lang="fr-FR" b="1" dirty="0">
                <a:solidFill>
                  <a:schemeClr val="accent6">
                    <a:lumMod val="75000"/>
                  </a:schemeClr>
                </a:solidFill>
                <a:highlight>
                  <a:srgbClr val="FFFF00"/>
                </a:highlight>
              </a:rPr>
              <a:t>[</a:t>
            </a:r>
            <a:r>
              <a:rPr lang="fr-FR" dirty="0">
                <a:solidFill>
                  <a:schemeClr val="accent6">
                    <a:lumMod val="75000"/>
                  </a:schemeClr>
                </a:solidFill>
              </a:rPr>
              <a:t>{’’id’’:1,’’nom’’:’’Ryckewaert’’,’’prenom’’:’’Cécile’’,’’age’’:10},{’’id’’:2,’’nom’’: ’’Chervet’’, ’’</a:t>
            </a:r>
            <a:r>
              <a:rPr lang="fr-FR" dirty="0" err="1">
                <a:solidFill>
                  <a:schemeClr val="accent6">
                    <a:lumMod val="75000"/>
                  </a:schemeClr>
                </a:solidFill>
              </a:rPr>
              <a:t>prenom</a:t>
            </a:r>
            <a:r>
              <a:rPr lang="fr-FR" dirty="0">
                <a:solidFill>
                  <a:schemeClr val="accent6">
                    <a:lumMod val="75000"/>
                  </a:schemeClr>
                </a:solidFill>
              </a:rPr>
              <a:t>’’:’’Guillaume’’, age:35}</a:t>
            </a:r>
            <a:r>
              <a:rPr lang="fr-FR" b="1" dirty="0">
                <a:solidFill>
                  <a:schemeClr val="accent6">
                    <a:lumMod val="75000"/>
                  </a:schemeClr>
                </a:solidFill>
                <a:highlight>
                  <a:srgbClr val="FFFF00"/>
                </a:highlight>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5919785"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6705600" cy="1325563"/>
          </a:xfrm>
        </p:spPr>
        <p:txBody>
          <a:bodyPr/>
          <a:lstStyle/>
          <a:p>
            <a:r>
              <a:rPr lang="fr-FR" dirty="0"/>
              <a:t>POST or PUT ?</a:t>
            </a:r>
          </a:p>
        </p:txBody>
      </p:sp>
      <p:sp>
        <p:nvSpPr>
          <p:cNvPr id="4" name="Espace réservé du contenu 3"/>
          <p:cNvSpPr>
            <a:spLocks noGrp="1"/>
          </p:cNvSpPr>
          <p:nvPr>
            <p:ph idx="1"/>
          </p:nvPr>
        </p:nvSpPr>
        <p:spPr>
          <a:xfrm>
            <a:off x="180977" y="1465625"/>
            <a:ext cx="5915023" cy="5678125"/>
          </a:xfrm>
        </p:spPr>
        <p:txBody>
          <a:bodyPr>
            <a:normAutofit/>
          </a:bodyPr>
          <a:lstStyle/>
          <a:p>
            <a:pPr marL="0" indent="0">
              <a:buNone/>
            </a:pPr>
            <a:r>
              <a:rPr lang="fr-FR" b="1" dirty="0">
                <a:solidFill>
                  <a:srgbClr val="0070C0"/>
                </a:solidFill>
              </a:rPr>
              <a:t>HTTP POST </a:t>
            </a:r>
            <a:r>
              <a:rPr lang="fr-FR" dirty="0">
                <a:solidFill>
                  <a:srgbClr val="0070C0"/>
                </a:solidFill>
                <a:hlinkClick r:id="rId2">
                  <a:extLst>
                    <a:ext uri="{A12FA001-AC4F-418D-AE19-62706E023703}">
                      <ahyp:hlinkClr xmlns:ahyp="http://schemas.microsoft.com/office/drawing/2018/hyperlinkcolor" val="tx"/>
                    </a:ext>
                  </a:extLst>
                </a:hlinkClick>
              </a:rPr>
              <a:t>http://monapi/personnes</a:t>
            </a:r>
            <a:r>
              <a:rPr lang="fr-FR" dirty="0">
                <a:solidFill>
                  <a:srgbClr val="0070C0"/>
                </a:solidFill>
              </a:rPr>
              <a:t> </a:t>
            </a:r>
            <a:br>
              <a:rPr lang="fr-FR" dirty="0">
                <a:solidFill>
                  <a:srgbClr val="0070C0"/>
                </a:solidFill>
              </a:rPr>
            </a:br>
            <a:r>
              <a:rPr lang="fr-FR" dirty="0">
                <a:solidFill>
                  <a:srgbClr val="0070C0"/>
                </a:solidFill>
              </a:rPr>
              <a:t>{’’nom’’: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david</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r>
              <a:rPr lang="fr-FR" b="1" dirty="0">
                <a:solidFill>
                  <a:schemeClr val="bg1">
                    <a:lumMod val="50000"/>
                  </a:schemeClr>
                </a:solidFill>
              </a:rPr>
              <a:t> </a:t>
            </a:r>
            <a:br>
              <a:rPr lang="fr-FR" b="1" dirty="0">
                <a:solidFill>
                  <a:srgbClr val="00B050"/>
                </a:solidFill>
              </a:rPr>
            </a:br>
            <a:r>
              <a:rPr lang="fr-FR" dirty="0">
                <a:solidFill>
                  <a:schemeClr val="accent6">
                    <a:lumMod val="75000"/>
                  </a:schemeClr>
                </a:solidFill>
              </a:rPr>
              <a:t>Location: </a:t>
            </a:r>
            <a:r>
              <a:rPr lang="fr-FR" dirty="0">
                <a:solidFill>
                  <a:srgbClr val="00B050"/>
                </a:solidFill>
                <a:hlinkClick r:id="rId3"/>
              </a:rPr>
              <a:t>http://monapi/personnes/3</a:t>
            </a:r>
            <a:endParaRPr lang="fr-FR" b="1" dirty="0">
              <a:solidFill>
                <a:schemeClr val="accent6">
                  <a:lumMod val="75000"/>
                </a:schemeClr>
              </a:solidFill>
            </a:endParaRP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276977" y="1465624"/>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4">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endParaRPr lang="fr-FR" b="1" dirty="0">
              <a:solidFill>
                <a:schemeClr val="bg1">
                  <a:lumMod val="50000"/>
                </a:schemeClr>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176960"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for </a:t>
            </a:r>
            <a:r>
              <a:rPr lang="fr-FR" dirty="0" err="1"/>
              <a:t>specifics</a:t>
            </a:r>
            <a:r>
              <a:rPr lang="fr-FR" dirty="0"/>
              <a:t> cases</a:t>
            </a:r>
          </a:p>
        </p:txBody>
      </p:sp>
      <p:sp>
        <p:nvSpPr>
          <p:cNvPr id="4" name="Espace réservé du contenu 3"/>
          <p:cNvSpPr>
            <a:spLocks noGrp="1"/>
          </p:cNvSpPr>
          <p:nvPr>
            <p:ph idx="1"/>
          </p:nvPr>
        </p:nvSpPr>
        <p:spPr>
          <a:xfrm>
            <a:off x="838200" y="1552068"/>
            <a:ext cx="10515600" cy="4978210"/>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marL="0" indent="0">
              <a:buNone/>
            </a:pPr>
            <a:endParaRPr lang="fr-FR" dirty="0">
              <a:latin typeface="Lato"/>
            </a:endParaRPr>
          </a:p>
          <a:p>
            <a:pPr marL="0" indent="0">
              <a:buNone/>
            </a:pPr>
            <a:r>
              <a:rPr lang="fr-FR" b="1" dirty="0">
                <a:solidFill>
                  <a:srgbClr val="0070C0"/>
                </a:solidFill>
              </a:rPr>
              <a:t>HTTP POST </a:t>
            </a:r>
            <a:r>
              <a:rPr lang="fr-FR" dirty="0">
                <a:solidFill>
                  <a:srgbClr val="0070C0"/>
                </a:solidFill>
                <a:hlinkClick r:id="rId2"/>
              </a:rPr>
              <a:t>http://monapi/calculate-fibonacci</a:t>
            </a:r>
            <a:r>
              <a:rPr lang="fr-FR" dirty="0">
                <a:solidFill>
                  <a:srgbClr val="0070C0"/>
                </a:solidFill>
              </a:rPr>
              <a:t> {’’input’’:390}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r>
              <a:rPr lang="fr-FR" b="1" dirty="0">
                <a:solidFill>
                  <a:schemeClr val="accent6">
                    <a:lumMod val="75000"/>
                  </a:schemeClr>
                </a:solidFill>
              </a:rPr>
              <a:t>HTTP CODE 200 </a:t>
            </a:r>
            <a:r>
              <a:rPr lang="en-US" dirty="0">
                <a:solidFill>
                  <a:schemeClr val="accent6">
                    <a:lumMod val="75000"/>
                  </a:schemeClr>
                </a:solidFill>
              </a:rPr>
              <a:t>{‘’result’’:10029}</a:t>
            </a:r>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3" name="Rectangle 2">
            <a:extLst>
              <a:ext uri="{FF2B5EF4-FFF2-40B4-BE49-F238E27FC236}">
                <a16:creationId xmlns:a16="http://schemas.microsoft.com/office/drawing/2014/main" id="{AABA093F-E45E-4BDE-A10A-9C285854F6ED}"/>
              </a:ext>
            </a:extLst>
          </p:cNvPr>
          <p:cNvSpPr/>
          <p:nvPr/>
        </p:nvSpPr>
        <p:spPr>
          <a:xfrm>
            <a:off x="0" y="6530278"/>
            <a:ext cx="3561744" cy="369332"/>
          </a:xfrm>
          <a:prstGeom prst="rect">
            <a:avLst/>
          </a:prstGeom>
        </p:spPr>
        <p:txBody>
          <a:bodyPr wrap="none">
            <a:spAutoFit/>
          </a:bodyPr>
          <a:lstStyle/>
          <a:p>
            <a:r>
              <a:rPr lang="fr-FR" dirty="0">
                <a:hlinkClick r:id="rId3"/>
              </a:rPr>
              <a:t>https://www.ietf.org/rfc/rfc2616.txt</a:t>
            </a:r>
            <a:endParaRPr lang="fr-FR" dirty="0"/>
          </a:p>
        </p:txBody>
      </p:sp>
    </p:spTree>
    <p:extLst>
      <p:ext uri="{BB962C8B-B14F-4D97-AF65-F5344CB8AC3E}">
        <p14:creationId xmlns:p14="http://schemas.microsoft.com/office/powerpoint/2010/main" val="98054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8964" y="-244869"/>
            <a:ext cx="10515600" cy="1325563"/>
          </a:xfrm>
        </p:spPr>
        <p:txBody>
          <a:bodyPr/>
          <a:lstStyle/>
          <a:p>
            <a:r>
              <a:rPr lang="fr-FR" dirty="0"/>
              <a:t>Comment uploader une image, vidéo?</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6" name="Rectangle 5">
            <a:extLst>
              <a:ext uri="{FF2B5EF4-FFF2-40B4-BE49-F238E27FC236}">
                <a16:creationId xmlns:a16="http://schemas.microsoft.com/office/drawing/2014/main" id="{01F53E7C-BC0E-4A9C-9218-92F218372B8A}"/>
              </a:ext>
            </a:extLst>
          </p:cNvPr>
          <p:cNvSpPr/>
          <p:nvPr/>
        </p:nvSpPr>
        <p:spPr>
          <a:xfrm>
            <a:off x="0" y="6060074"/>
            <a:ext cx="2809875" cy="707886"/>
          </a:xfrm>
          <a:prstGeom prst="rect">
            <a:avLst/>
          </a:prstGeom>
        </p:spPr>
        <p:txBody>
          <a:bodyPr wrap="square">
            <a:spAutoFit/>
          </a:bodyPr>
          <a:lstStyle/>
          <a:p>
            <a:r>
              <a:rPr lang="fr-FR" sz="1000" dirty="0">
                <a:hlinkClick r:id="rId2"/>
              </a:rPr>
              <a:t>https://tools.ietf.org/html/rfc2388</a:t>
            </a:r>
            <a:br>
              <a:rPr lang="fr-FR" sz="1000" dirty="0"/>
            </a:br>
            <a:r>
              <a:rPr lang="fr-FR" sz="1000" dirty="0">
                <a:hlinkClick r:id="rId3"/>
              </a:rPr>
              <a:t>https://stackoverflow.com/questions/1342506/why-is-form-enctype-multipart-form-data-required-when-uploading-a-file</a:t>
            </a:r>
            <a:endParaRPr lang="fr-FR" sz="1000" dirty="0"/>
          </a:p>
        </p:txBody>
      </p:sp>
      <p:pic>
        <p:nvPicPr>
          <p:cNvPr id="10" name="Image 9">
            <a:extLst>
              <a:ext uri="{FF2B5EF4-FFF2-40B4-BE49-F238E27FC236}">
                <a16:creationId xmlns:a16="http://schemas.microsoft.com/office/drawing/2014/main" id="{74724C77-DEE6-4BDF-B933-74794C6F36B1}"/>
              </a:ext>
            </a:extLst>
          </p:cNvPr>
          <p:cNvPicPr>
            <a:picLocks noChangeAspect="1"/>
          </p:cNvPicPr>
          <p:nvPr/>
        </p:nvPicPr>
        <p:blipFill rotWithShape="1">
          <a:blip r:embed="rId4"/>
          <a:srcRect t="4456" r="8499" b="5924"/>
          <a:stretch/>
        </p:blipFill>
        <p:spPr>
          <a:xfrm>
            <a:off x="2014682" y="2131181"/>
            <a:ext cx="8144163" cy="3590925"/>
          </a:xfrm>
          <a:prstGeom prst="rect">
            <a:avLst/>
          </a:prstGeom>
        </p:spPr>
      </p:pic>
      <p:pic>
        <p:nvPicPr>
          <p:cNvPr id="13" name="Image 12">
            <a:extLst>
              <a:ext uri="{FF2B5EF4-FFF2-40B4-BE49-F238E27FC236}">
                <a16:creationId xmlns:a16="http://schemas.microsoft.com/office/drawing/2014/main" id="{BD86463E-EF57-4EF9-8CBB-0F0B879EF126}"/>
              </a:ext>
            </a:extLst>
          </p:cNvPr>
          <p:cNvPicPr>
            <a:picLocks noChangeAspect="1"/>
          </p:cNvPicPr>
          <p:nvPr/>
        </p:nvPicPr>
        <p:blipFill rotWithShape="1">
          <a:blip r:embed="rId5"/>
          <a:srcRect t="12749" b="14150"/>
          <a:stretch/>
        </p:blipFill>
        <p:spPr>
          <a:xfrm>
            <a:off x="2291394" y="798613"/>
            <a:ext cx="7609212" cy="1209904"/>
          </a:xfrm>
          <a:prstGeom prst="rect">
            <a:avLst/>
          </a:prstGeom>
        </p:spPr>
      </p:pic>
      <p:sp>
        <p:nvSpPr>
          <p:cNvPr id="15" name="Rectangle 14">
            <a:extLst>
              <a:ext uri="{FF2B5EF4-FFF2-40B4-BE49-F238E27FC236}">
                <a16:creationId xmlns:a16="http://schemas.microsoft.com/office/drawing/2014/main" id="{6E170E9F-DD02-4404-A7CF-CA923A017862}"/>
              </a:ext>
            </a:extLst>
          </p:cNvPr>
          <p:cNvSpPr/>
          <p:nvPr/>
        </p:nvSpPr>
        <p:spPr>
          <a:xfrm>
            <a:off x="3043454" y="5912601"/>
            <a:ext cx="6086620" cy="707886"/>
          </a:xfrm>
          <a:prstGeom prst="rect">
            <a:avLst/>
          </a:prstGeom>
          <a:solidFill>
            <a:schemeClr val="bg1">
              <a:lumMod val="95000"/>
            </a:schemeClr>
          </a:solidFill>
        </p:spPr>
        <p:txBody>
          <a:bodyPr wrap="square">
            <a:spAutoFit/>
          </a:bodyPr>
          <a:lstStyle/>
          <a:p>
            <a:r>
              <a:rPr lang="fr-FR" sz="2000" b="1" dirty="0">
                <a:solidFill>
                  <a:schemeClr val="accent6">
                    <a:lumMod val="75000"/>
                  </a:schemeClr>
                </a:solidFill>
              </a:rPr>
              <a:t>HTTP CODE 201 </a:t>
            </a:r>
            <a:r>
              <a:rPr lang="fr-FR" sz="2000" b="1" dirty="0">
                <a:solidFill>
                  <a:schemeClr val="bg1">
                    <a:lumMod val="50000"/>
                  </a:schemeClr>
                </a:solidFill>
              </a:rPr>
              <a:t>// </a:t>
            </a:r>
            <a:r>
              <a:rPr lang="fr-FR" sz="2000" b="1" dirty="0" err="1">
                <a:solidFill>
                  <a:schemeClr val="bg1">
                    <a:lumMod val="50000"/>
                  </a:schemeClr>
                </a:solidFill>
              </a:rPr>
              <a:t>created</a:t>
            </a:r>
            <a:r>
              <a:rPr lang="fr-FR" sz="2000" b="1" dirty="0">
                <a:solidFill>
                  <a:schemeClr val="bg1">
                    <a:lumMod val="50000"/>
                  </a:schemeClr>
                </a:solidFill>
              </a:rPr>
              <a:t> </a:t>
            </a:r>
            <a:br>
              <a:rPr lang="fr-FR" sz="2000" b="1" dirty="0">
                <a:solidFill>
                  <a:srgbClr val="00B050"/>
                </a:solidFill>
              </a:rPr>
            </a:br>
            <a:r>
              <a:rPr lang="fr-FR" sz="2000" dirty="0">
                <a:solidFill>
                  <a:schemeClr val="accent6">
                    <a:lumMod val="75000"/>
                  </a:schemeClr>
                </a:solidFill>
              </a:rPr>
              <a:t>Location: </a:t>
            </a:r>
            <a:r>
              <a:rPr lang="fr-FR" sz="2000" dirty="0">
                <a:solidFill>
                  <a:srgbClr val="00B050"/>
                </a:solidFill>
                <a:hlinkClick r:id="rId6"/>
              </a:rPr>
              <a:t>http://monapi/home/</a:t>
            </a:r>
            <a:r>
              <a:rPr lang="fr-FR" sz="2000" dirty="0">
                <a:solidFill>
                  <a:schemeClr val="accent6">
                    <a:lumMod val="75000"/>
                  </a:schemeClr>
                </a:solidFill>
                <a:hlinkClick r:id="rId6"/>
              </a:rPr>
              <a:t>uploadFiles/test.txt</a:t>
            </a:r>
            <a:endParaRPr lang="fr-FR" sz="2000" dirty="0">
              <a:solidFill>
                <a:schemeClr val="accent6">
                  <a:lumMod val="75000"/>
                </a:schemeClr>
              </a:solidFill>
            </a:endParaRPr>
          </a:p>
        </p:txBody>
      </p:sp>
    </p:spTree>
    <p:extLst>
      <p:ext uri="{BB962C8B-B14F-4D97-AF65-F5344CB8AC3E}">
        <p14:creationId xmlns:p14="http://schemas.microsoft.com/office/powerpoint/2010/main" val="4109851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A5A1F-5024-4608-A0FA-2B65620DF60B}"/>
              </a:ext>
            </a:extLst>
          </p:cNvPr>
          <p:cNvSpPr>
            <a:spLocks noGrp="1"/>
          </p:cNvSpPr>
          <p:nvPr>
            <p:ph type="title"/>
          </p:nvPr>
        </p:nvSpPr>
        <p:spPr>
          <a:xfrm>
            <a:off x="28580" y="-81532"/>
            <a:ext cx="12163420" cy="1325563"/>
          </a:xfrm>
        </p:spPr>
        <p:txBody>
          <a:bodyPr>
            <a:normAutofit/>
          </a:bodyPr>
          <a:lstStyle/>
          <a:p>
            <a:r>
              <a:rPr lang="fr-FR" dirty="0"/>
              <a:t>PATCH permet une mise à jour partielle des données</a:t>
            </a:r>
          </a:p>
        </p:txBody>
      </p:sp>
      <p:sp>
        <p:nvSpPr>
          <p:cNvPr id="4" name="Espace réservé du contenu 2">
            <a:extLst>
              <a:ext uri="{FF2B5EF4-FFF2-40B4-BE49-F238E27FC236}">
                <a16:creationId xmlns:a16="http://schemas.microsoft.com/office/drawing/2014/main" id="{92593197-4107-4F03-BF53-CF6FCA80D6D3}"/>
              </a:ext>
            </a:extLst>
          </p:cNvPr>
          <p:cNvSpPr txBox="1">
            <a:spLocks/>
          </p:cNvSpPr>
          <p:nvPr/>
        </p:nvSpPr>
        <p:spPr>
          <a:xfrm>
            <a:off x="2924182" y="2740214"/>
            <a:ext cx="6743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fr-FR" sz="2400" dirty="0">
                <a:solidFill>
                  <a:srgbClr val="0070C0"/>
                </a:solidFill>
              </a:rPr>
              <a:t>{’’nom’’: ’’</a:t>
            </a:r>
            <a:r>
              <a:rPr lang="fr-FR" sz="2400" dirty="0" err="1">
                <a:solidFill>
                  <a:srgbClr val="0070C0"/>
                </a:solidFill>
              </a:rPr>
              <a:t>delahousse</a:t>
            </a:r>
            <a:r>
              <a:rPr lang="fr-FR" sz="2400" dirty="0">
                <a:solidFill>
                  <a:srgbClr val="0070C0"/>
                </a:solidFill>
              </a:rPr>
              <a:t>’’}</a:t>
            </a:r>
            <a:endParaRPr lang="fr-FR" sz="2400" dirty="0"/>
          </a:p>
          <a:p>
            <a:pPr marL="0" indent="0">
              <a:buFont typeface="Arial" panose="020B0604020202020204" pitchFamily="34" charset="0"/>
              <a:buNone/>
            </a:pPr>
            <a:r>
              <a:rPr lang="en-US" sz="2400" dirty="0">
                <a:solidFill>
                  <a:srgbClr val="0070C0"/>
                </a:solidFill>
              </a:rPr>
              <a:t>Content-Type: application/json; charset=utf-8</a:t>
            </a:r>
          </a:p>
          <a:p>
            <a:endParaRPr lang="fr-FR" sz="2400" dirty="0"/>
          </a:p>
          <a:p>
            <a:pPr marL="0" indent="0">
              <a:buFont typeface="Arial" panose="020B0604020202020204" pitchFamily="34" charse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5" name="Rectangle 4">
            <a:extLst>
              <a:ext uri="{FF2B5EF4-FFF2-40B4-BE49-F238E27FC236}">
                <a16:creationId xmlns:a16="http://schemas.microsoft.com/office/drawing/2014/main" id="{2B8A8E4B-BA62-482B-A45F-C5C32183C235}"/>
              </a:ext>
            </a:extLst>
          </p:cNvPr>
          <p:cNvSpPr/>
          <p:nvPr/>
        </p:nvSpPr>
        <p:spPr>
          <a:xfrm>
            <a:off x="71438" y="2936679"/>
            <a:ext cx="2214565" cy="2585323"/>
          </a:xfrm>
          <a:prstGeom prst="rect">
            <a:avLst/>
          </a:prstGeom>
        </p:spPr>
        <p:txBody>
          <a:bodyPr wrap="square">
            <a:spAutoFit/>
          </a:bodyPr>
          <a:lstStyle/>
          <a:p>
            <a:pPr algn="ctr"/>
            <a:r>
              <a:rPr lang="fr-FR" sz="2400" b="1" dirty="0"/>
              <a:t>Original state</a:t>
            </a:r>
          </a:p>
          <a:p>
            <a:endParaRPr lang="fr-FR" sz="2400" dirty="0"/>
          </a:p>
          <a:p>
            <a:r>
              <a:rPr lang="fr-FR" sz="1600" dirty="0"/>
              <a:t>{</a:t>
            </a:r>
          </a:p>
          <a:p>
            <a:r>
              <a:rPr lang="fr-FR" sz="1600" dirty="0"/>
              <a:t>  "nom": "chervet",</a:t>
            </a:r>
          </a:p>
          <a:p>
            <a:r>
              <a:rPr lang="fr-FR" sz="1600" dirty="0"/>
              <a:t>  "</a:t>
            </a:r>
            <a:r>
              <a:rPr lang="fr-FR" sz="1600" dirty="0" err="1"/>
              <a:t>prenom</a:t>
            </a:r>
            <a:r>
              <a:rPr lang="fr-FR" sz="1600" dirty="0"/>
              <a:t>": "guillaume"</a:t>
            </a:r>
          </a:p>
          <a:p>
            <a:r>
              <a:rPr lang="fr-FR" sz="1600" dirty="0"/>
              <a:t>}</a:t>
            </a:r>
          </a:p>
          <a:p>
            <a:endParaRPr lang="fr-FR" sz="2400" dirty="0"/>
          </a:p>
          <a:p>
            <a:r>
              <a:rPr lang="fr-FR" sz="2400" dirty="0"/>
              <a:t>	</a:t>
            </a:r>
          </a:p>
        </p:txBody>
      </p:sp>
      <p:sp>
        <p:nvSpPr>
          <p:cNvPr id="6" name="Rectangle 5">
            <a:extLst>
              <a:ext uri="{FF2B5EF4-FFF2-40B4-BE49-F238E27FC236}">
                <a16:creationId xmlns:a16="http://schemas.microsoft.com/office/drawing/2014/main" id="{452CB085-92AE-4919-90B8-BE0F2D79B389}"/>
              </a:ext>
            </a:extLst>
          </p:cNvPr>
          <p:cNvSpPr/>
          <p:nvPr/>
        </p:nvSpPr>
        <p:spPr>
          <a:xfrm>
            <a:off x="9407422" y="2936679"/>
            <a:ext cx="2351196" cy="1846659"/>
          </a:xfrm>
          <a:prstGeom prst="rect">
            <a:avLst/>
          </a:prstGeom>
        </p:spPr>
        <p:txBody>
          <a:bodyPr wrap="square">
            <a:spAutoFit/>
          </a:bodyPr>
          <a:lstStyle/>
          <a:p>
            <a:pPr algn="ctr"/>
            <a:r>
              <a:rPr lang="fr-FR" sz="2400" b="1" dirty="0"/>
              <a:t>Final state</a:t>
            </a:r>
          </a:p>
          <a:p>
            <a:endParaRPr lang="fr-FR" sz="2400" dirty="0"/>
          </a:p>
          <a:p>
            <a:r>
              <a:rPr lang="fr-FR" sz="1600" dirty="0"/>
              <a:t>{</a:t>
            </a:r>
          </a:p>
          <a:p>
            <a:r>
              <a:rPr lang="fr-FR" sz="1600" dirty="0"/>
              <a:t>  "nom": "</a:t>
            </a:r>
            <a:r>
              <a:rPr lang="fr-FR" sz="1600" dirty="0" err="1"/>
              <a:t>delahousse</a:t>
            </a:r>
            <a:r>
              <a:rPr lang="fr-FR" sz="1600" dirty="0"/>
              <a:t>",</a:t>
            </a:r>
          </a:p>
          <a:p>
            <a:r>
              <a:rPr lang="fr-FR" sz="1600" dirty="0"/>
              <a:t>  "</a:t>
            </a:r>
            <a:r>
              <a:rPr lang="fr-FR" sz="1600" dirty="0" err="1"/>
              <a:t>prenom</a:t>
            </a:r>
            <a:r>
              <a:rPr lang="fr-FR" sz="1600" dirty="0"/>
              <a:t>": "guillaume"</a:t>
            </a:r>
          </a:p>
          <a:p>
            <a:r>
              <a:rPr lang="fr-FR" sz="1600" dirty="0"/>
              <a:t>}</a:t>
            </a:r>
          </a:p>
        </p:txBody>
      </p:sp>
      <p:pic>
        <p:nvPicPr>
          <p:cNvPr id="9" name="Picture 4" descr="Résultat de recherche d'images pour &quot;image serveur&quot;">
            <a:extLst>
              <a:ext uri="{FF2B5EF4-FFF2-40B4-BE49-F238E27FC236}">
                <a16:creationId xmlns:a16="http://schemas.microsoft.com/office/drawing/2014/main" id="{19BC4F26-78CE-43FC-AE2E-B1ECAC6579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890588" y="1523299"/>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a:extLst>
              <a:ext uri="{FF2B5EF4-FFF2-40B4-BE49-F238E27FC236}">
                <a16:creationId xmlns:a16="http://schemas.microsoft.com/office/drawing/2014/main" id="{7891D36C-FFC0-4F45-BC74-C098E4126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709" y="1561928"/>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ésultat de recherche d'images pour &quot;image serveur&quot;">
            <a:extLst>
              <a:ext uri="{FF2B5EF4-FFF2-40B4-BE49-F238E27FC236}">
                <a16:creationId xmlns:a16="http://schemas.microsoft.com/office/drawing/2014/main" id="{DF1A2278-FFFA-46A6-8ABC-3552035DB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362465" y="1542960"/>
            <a:ext cx="356466" cy="5354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DE939868-2203-43D4-BA41-90E22707F4EB}"/>
              </a:ext>
            </a:extLst>
          </p:cNvPr>
          <p:cNvCxnSpPr>
            <a:cxnSpLocks/>
          </p:cNvCxnSpPr>
          <p:nvPr/>
        </p:nvCxnSpPr>
        <p:spPr>
          <a:xfrm>
            <a:off x="8955139"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21A2796-700A-43FE-8D71-ACCD40055546}"/>
              </a:ext>
            </a:extLst>
          </p:cNvPr>
          <p:cNvCxnSpPr>
            <a:cxnSpLocks/>
          </p:cNvCxnSpPr>
          <p:nvPr/>
        </p:nvCxnSpPr>
        <p:spPr>
          <a:xfrm>
            <a:off x="2584497"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8A98A970-551A-43D4-A744-04D4B5F848E5}"/>
              </a:ext>
            </a:extLst>
          </p:cNvPr>
          <p:cNvCxnSpPr>
            <a:cxnSpLocks/>
          </p:cNvCxnSpPr>
          <p:nvPr/>
        </p:nvCxnSpPr>
        <p:spPr>
          <a:xfrm flipH="1">
            <a:off x="2324864"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1787034-35F7-4DDC-82C8-7FC202F3FD75}"/>
              </a:ext>
            </a:extLst>
          </p:cNvPr>
          <p:cNvCxnSpPr>
            <a:cxnSpLocks/>
          </p:cNvCxnSpPr>
          <p:nvPr/>
        </p:nvCxnSpPr>
        <p:spPr>
          <a:xfrm flipH="1">
            <a:off x="8760311"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057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9EAEE3E5-9884-42A5-B63A-E4F7CB96FBC8}"/>
              </a:ext>
            </a:extLst>
          </p:cNvPr>
          <p:cNvCxnSpPr>
            <a:cxnSpLocks/>
          </p:cNvCxnSpPr>
          <p:nvPr/>
        </p:nvCxnSpPr>
        <p:spPr>
          <a:xfrm>
            <a:off x="9269457" y="7626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2C47F48-E096-4912-87AD-6F4AFB748C98}"/>
              </a:ext>
            </a:extLst>
          </p:cNvPr>
          <p:cNvCxnSpPr>
            <a:cxnSpLocks/>
          </p:cNvCxnSpPr>
          <p:nvPr/>
        </p:nvCxnSpPr>
        <p:spPr>
          <a:xfrm>
            <a:off x="2253888" y="7921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a:xfrm>
            <a:off x="232627" y="-199485"/>
            <a:ext cx="10515600" cy="1325563"/>
          </a:xfrm>
        </p:spPr>
        <p:txBody>
          <a:bodyPr/>
          <a:lstStyle/>
          <a:p>
            <a:r>
              <a:rPr lang="fr-FR" dirty="0"/>
              <a:t>PATCH standard JSON Patch</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a:xfrm>
            <a:off x="2678186" y="1468619"/>
            <a:ext cx="6743700" cy="4351338"/>
          </a:xfrm>
        </p:spPr>
        <p:txBody>
          <a:bodyPr>
            <a:normAutofit/>
          </a:body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en-US" sz="2400" dirty="0">
                <a:solidFill>
                  <a:srgbClr val="0070C0"/>
                </a:solidFill>
              </a:rPr>
              <a:t>[</a:t>
            </a:r>
          </a:p>
          <a:p>
            <a:pPr marL="0" indent="0">
              <a:buNone/>
            </a:pPr>
            <a:r>
              <a:rPr lang="en-US" sz="2400" dirty="0">
                <a:solidFill>
                  <a:srgbClr val="0070C0"/>
                </a:solidFill>
              </a:rPr>
              <a:t>  { "op": "replace", "path": "/</a:t>
            </a:r>
            <a:r>
              <a:rPr lang="en-US" sz="2400" dirty="0" err="1">
                <a:solidFill>
                  <a:srgbClr val="0070C0"/>
                </a:solidFill>
              </a:rPr>
              <a:t>baz</a:t>
            </a:r>
            <a:r>
              <a:rPr lang="en-US" sz="2400" dirty="0">
                <a:solidFill>
                  <a:srgbClr val="0070C0"/>
                </a:solidFill>
              </a:rPr>
              <a:t>", "value": "boo" },</a:t>
            </a:r>
          </a:p>
          <a:p>
            <a:pPr marL="0" indent="0">
              <a:buNone/>
            </a:pPr>
            <a:r>
              <a:rPr lang="en-US" sz="2400" dirty="0">
                <a:solidFill>
                  <a:srgbClr val="0070C0"/>
                </a:solidFill>
              </a:rPr>
              <a:t>  { "op": "add", "path": "/hello", "value": ["world"] },</a:t>
            </a:r>
          </a:p>
          <a:p>
            <a:pPr marL="0" indent="0">
              <a:buNone/>
            </a:pPr>
            <a:r>
              <a:rPr lang="en-US" sz="2400" dirty="0">
                <a:solidFill>
                  <a:srgbClr val="0070C0"/>
                </a:solidFill>
              </a:rPr>
              <a:t>  { "op": "remove", "path": "/foo" }</a:t>
            </a:r>
          </a:p>
          <a:p>
            <a:pPr marL="0" indent="0">
              <a:buNone/>
            </a:pPr>
            <a:r>
              <a:rPr lang="en-US" sz="2400" dirty="0">
                <a:solidFill>
                  <a:srgbClr val="0070C0"/>
                </a:solidFill>
              </a:rPr>
              <a:t>]</a:t>
            </a:r>
            <a:endParaRPr lang="fr-FR" sz="2400" dirty="0">
              <a:solidFill>
                <a:srgbClr val="0070C0"/>
              </a:solidFill>
            </a:endParaRPr>
          </a:p>
          <a:p>
            <a:pPr marL="0" indent="0">
              <a:buNone/>
            </a:pPr>
            <a:r>
              <a:rPr lang="en-US" sz="2400" dirty="0">
                <a:solidFill>
                  <a:srgbClr val="0070C0"/>
                </a:solidFill>
                <a:highlight>
                  <a:srgbClr val="FFFF00"/>
                </a:highlight>
              </a:rPr>
              <a:t>Content-Type: application/</a:t>
            </a:r>
            <a:r>
              <a:rPr lang="en-US" sz="2400" dirty="0" err="1">
                <a:solidFill>
                  <a:srgbClr val="0070C0"/>
                </a:solidFill>
                <a:highlight>
                  <a:srgbClr val="FFFF00"/>
                </a:highlight>
              </a:rPr>
              <a:t>json-patch+json</a:t>
            </a:r>
            <a:r>
              <a:rPr lang="en-US" sz="2400" dirty="0">
                <a:solidFill>
                  <a:srgbClr val="0070C0"/>
                </a:solidFill>
                <a:highlight>
                  <a:srgbClr val="FFFF00"/>
                </a:highlight>
              </a:rPr>
              <a:t>; charset=utf-8</a:t>
            </a:r>
          </a:p>
          <a:p>
            <a:endParaRPr lang="fr-FR" sz="2400" dirty="0"/>
          </a:p>
          <a:p>
            <a:pPr marL="0" inden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4" name="Rectangle 3">
            <a:extLst>
              <a:ext uri="{FF2B5EF4-FFF2-40B4-BE49-F238E27FC236}">
                <a16:creationId xmlns:a16="http://schemas.microsoft.com/office/drawing/2014/main" id="{FBCB464E-832F-4286-B98E-2D3C1DBC50E3}"/>
              </a:ext>
            </a:extLst>
          </p:cNvPr>
          <p:cNvSpPr/>
          <p:nvPr/>
        </p:nvSpPr>
        <p:spPr>
          <a:xfrm>
            <a:off x="19050" y="6151547"/>
            <a:ext cx="3810000" cy="707886"/>
          </a:xfrm>
          <a:prstGeom prst="rect">
            <a:avLst/>
          </a:prstGeom>
        </p:spPr>
        <p:txBody>
          <a:bodyPr wrap="square">
            <a:spAutoFit/>
          </a:bodyPr>
          <a:lstStyle/>
          <a:p>
            <a:r>
              <a:rPr lang="fr-FR" sz="2000" dirty="0">
                <a:hlinkClick r:id="rId3"/>
              </a:rPr>
              <a:t>https://tools.ietf.org/html/rfc6902</a:t>
            </a:r>
            <a:br>
              <a:rPr lang="fr-FR" sz="2000" dirty="0"/>
            </a:br>
            <a:r>
              <a:rPr lang="fr-FR" sz="2000" dirty="0">
                <a:hlinkClick r:id="rId4"/>
              </a:rPr>
              <a:t>http://jsonpatch.com</a:t>
            </a:r>
            <a:endParaRPr lang="fr-FR" sz="2000" dirty="0"/>
          </a:p>
        </p:txBody>
      </p:sp>
      <p:sp>
        <p:nvSpPr>
          <p:cNvPr id="9" name="Rectangle 8">
            <a:extLst>
              <a:ext uri="{FF2B5EF4-FFF2-40B4-BE49-F238E27FC236}">
                <a16:creationId xmlns:a16="http://schemas.microsoft.com/office/drawing/2014/main" id="{37974711-65B9-493E-91C1-F7FD79C7BBF4}"/>
              </a:ext>
            </a:extLst>
          </p:cNvPr>
          <p:cNvSpPr/>
          <p:nvPr/>
        </p:nvSpPr>
        <p:spPr>
          <a:xfrm>
            <a:off x="0" y="2136572"/>
            <a:ext cx="1924050" cy="3046988"/>
          </a:xfrm>
          <a:prstGeom prst="rect">
            <a:avLst/>
          </a:prstGeom>
        </p:spPr>
        <p:txBody>
          <a:bodyPr wrap="square">
            <a:spAutoFit/>
          </a:bodyPr>
          <a:lstStyle/>
          <a:p>
            <a:pPr algn="ctr"/>
            <a:r>
              <a:rPr lang="fr-FR" sz="2400" b="1" dirty="0"/>
              <a:t>Original state</a:t>
            </a:r>
          </a:p>
          <a:p>
            <a:endParaRPr lang="fr-FR" sz="2400" dirty="0"/>
          </a:p>
          <a:p>
            <a:r>
              <a:rPr lang="fr-FR" sz="2400" dirty="0"/>
              <a:t>{</a:t>
            </a:r>
          </a:p>
          <a:p>
            <a:r>
              <a:rPr lang="fr-FR" sz="2400" dirty="0"/>
              <a:t>  "</a:t>
            </a:r>
            <a:r>
              <a:rPr lang="fr-FR" sz="2400" dirty="0" err="1"/>
              <a:t>baz</a:t>
            </a:r>
            <a:r>
              <a:rPr lang="fr-FR" sz="2400" dirty="0"/>
              <a:t>": "</a:t>
            </a:r>
            <a:r>
              <a:rPr lang="fr-FR" sz="2400" dirty="0" err="1"/>
              <a:t>qux</a:t>
            </a:r>
            <a:r>
              <a:rPr lang="fr-FR" sz="2400" dirty="0"/>
              <a:t>",</a:t>
            </a:r>
          </a:p>
          <a:p>
            <a:r>
              <a:rPr lang="fr-FR" sz="2400" dirty="0"/>
              <a:t>  "</a:t>
            </a:r>
            <a:r>
              <a:rPr lang="fr-FR" sz="2400" dirty="0" err="1"/>
              <a:t>foo</a:t>
            </a:r>
            <a:r>
              <a:rPr lang="fr-FR" sz="2400" dirty="0"/>
              <a:t>": "bar"</a:t>
            </a:r>
          </a:p>
          <a:p>
            <a:r>
              <a:rPr lang="fr-FR" sz="2400" dirty="0"/>
              <a:t>}</a:t>
            </a:r>
          </a:p>
          <a:p>
            <a:endParaRPr lang="fr-FR" sz="2400" dirty="0"/>
          </a:p>
          <a:p>
            <a:r>
              <a:rPr lang="fr-FR" sz="2400" dirty="0"/>
              <a:t>	</a:t>
            </a:r>
          </a:p>
        </p:txBody>
      </p:sp>
      <p:sp>
        <p:nvSpPr>
          <p:cNvPr id="10" name="Rectangle 9">
            <a:extLst>
              <a:ext uri="{FF2B5EF4-FFF2-40B4-BE49-F238E27FC236}">
                <a16:creationId xmlns:a16="http://schemas.microsoft.com/office/drawing/2014/main" id="{7F0E6CA3-0E69-4391-9A5F-21107B21B1F5}"/>
              </a:ext>
            </a:extLst>
          </p:cNvPr>
          <p:cNvSpPr/>
          <p:nvPr/>
        </p:nvSpPr>
        <p:spPr>
          <a:xfrm>
            <a:off x="9666588" y="2136572"/>
            <a:ext cx="2724150" cy="2308324"/>
          </a:xfrm>
          <a:prstGeom prst="rect">
            <a:avLst/>
          </a:prstGeom>
        </p:spPr>
        <p:txBody>
          <a:bodyPr wrap="square">
            <a:spAutoFit/>
          </a:bodyPr>
          <a:lstStyle/>
          <a:p>
            <a:pPr algn="ctr"/>
            <a:r>
              <a:rPr lang="fr-FR" sz="2400" b="1" dirty="0"/>
              <a:t>Final state</a:t>
            </a:r>
          </a:p>
          <a:p>
            <a:endParaRPr lang="fr-FR" sz="2400" dirty="0"/>
          </a:p>
          <a:p>
            <a:r>
              <a:rPr lang="fr-FR" sz="2400" dirty="0"/>
              <a:t>{</a:t>
            </a:r>
          </a:p>
          <a:p>
            <a:r>
              <a:rPr lang="fr-FR" sz="2400" dirty="0"/>
              <a:t>  "</a:t>
            </a:r>
            <a:r>
              <a:rPr lang="fr-FR" sz="2400" dirty="0" err="1"/>
              <a:t>baz</a:t>
            </a:r>
            <a:r>
              <a:rPr lang="fr-FR" sz="2400" dirty="0"/>
              <a:t>": "</a:t>
            </a:r>
            <a:r>
              <a:rPr lang="fr-FR" sz="2400" dirty="0" err="1"/>
              <a:t>boo</a:t>
            </a:r>
            <a:r>
              <a:rPr lang="fr-FR" sz="2400" dirty="0"/>
              <a:t>",</a:t>
            </a:r>
          </a:p>
          <a:p>
            <a:r>
              <a:rPr lang="fr-FR" sz="2400" dirty="0"/>
              <a:t>  "hello": ["world"]</a:t>
            </a:r>
          </a:p>
          <a:p>
            <a:r>
              <a:rPr lang="fr-FR" sz="2400" dirty="0"/>
              <a:t>}</a:t>
            </a:r>
          </a:p>
        </p:txBody>
      </p:sp>
      <p:cxnSp>
        <p:nvCxnSpPr>
          <p:cNvPr id="11" name="Connecteur droit 10">
            <a:extLst>
              <a:ext uri="{FF2B5EF4-FFF2-40B4-BE49-F238E27FC236}">
                <a16:creationId xmlns:a16="http://schemas.microsoft.com/office/drawing/2014/main" id="{7B9516D4-4707-40DF-8E0C-1D1746C40629}"/>
              </a:ext>
            </a:extLst>
          </p:cNvPr>
          <p:cNvCxnSpPr>
            <a:cxnSpLocks/>
          </p:cNvCxnSpPr>
          <p:nvPr/>
        </p:nvCxnSpPr>
        <p:spPr>
          <a:xfrm flipH="1">
            <a:off x="1997790"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8ED4B1-D7BE-4A9C-BC61-25217B02DB40}"/>
              </a:ext>
            </a:extLst>
          </p:cNvPr>
          <p:cNvCxnSpPr>
            <a:cxnSpLocks/>
          </p:cNvCxnSpPr>
          <p:nvPr/>
        </p:nvCxnSpPr>
        <p:spPr>
          <a:xfrm flipH="1">
            <a:off x="9049185"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4" descr="Résultat de recherche d'images pour &quot;image serveur&quot;">
            <a:extLst>
              <a:ext uri="{FF2B5EF4-FFF2-40B4-BE49-F238E27FC236}">
                <a16:creationId xmlns:a16="http://schemas.microsoft.com/office/drawing/2014/main" id="{8E379835-321D-4A3C-8D85-66175C1ED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8559" y="741727"/>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image ordinateur&quot;">
            <a:extLst>
              <a:ext uri="{FF2B5EF4-FFF2-40B4-BE49-F238E27FC236}">
                <a16:creationId xmlns:a16="http://schemas.microsoft.com/office/drawing/2014/main" id="{8A5BCEC9-3211-49F5-B0B4-373639E92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677" y="761821"/>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image serveur&quot;">
            <a:extLst>
              <a:ext uri="{FF2B5EF4-FFF2-40B4-BE49-F238E27FC236}">
                <a16:creationId xmlns:a16="http://schemas.microsoft.com/office/drawing/2014/main" id="{4D31239E-D49A-4E1B-8DCD-EEFD0AD4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10748227" y="723192"/>
            <a:ext cx="356466" cy="53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040732" y="6045959"/>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2857642" cy="461665"/>
          </a:xfrm>
          <a:prstGeom prst="rect">
            <a:avLst/>
          </a:prstGeom>
          <a:noFill/>
        </p:spPr>
        <p:txBody>
          <a:bodyPr wrap="none" rtlCol="0">
            <a:spAutoFit/>
          </a:bodyPr>
          <a:lstStyle/>
          <a:p>
            <a:r>
              <a:rPr lang="fr-FR" sz="2400" dirty="0"/>
              <a:t>Amélioration Continu</a:t>
            </a:r>
          </a:p>
        </p:txBody>
      </p:sp>
    </p:spTree>
    <p:extLst>
      <p:ext uri="{BB962C8B-B14F-4D97-AF65-F5344CB8AC3E}">
        <p14:creationId xmlns:p14="http://schemas.microsoft.com/office/powerpoint/2010/main" val="2876545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5F3A3-36D9-433D-B4CD-C3E4C0D950D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DD0296A0-4A7F-441C-9DEC-38FB9B547DA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880342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478906062"/>
              </p:ext>
            </p:extLst>
          </p:nvPr>
        </p:nvGraphicFramePr>
        <p:xfrm>
          <a:off x="1833046" y="2940551"/>
          <a:ext cx="8582542" cy="3669033"/>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7030A0"/>
                </a:solidFill>
              </a:rPr>
              <a:t>Pour réaliser un découpage en domaine fonctionnelle, </a:t>
            </a:r>
          </a:p>
          <a:p>
            <a:pPr algn="ctr"/>
            <a:r>
              <a:rPr lang="fr-FR" sz="4000" dirty="0">
                <a:solidFill>
                  <a:srgbClr val="7030A0"/>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429000"/>
            <a:ext cx="10401301" cy="3285944"/>
          </a:xfrm>
          <a:prstGeom prst="ellipse">
            <a:avLst/>
          </a:prstGeom>
          <a:solidFill>
            <a:schemeClr val="bg1"/>
          </a:solid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135007" y="3804136"/>
            <a:ext cx="1066318" cy="707886"/>
          </a:xfrm>
          <a:prstGeom prst="rect">
            <a:avLst/>
          </a:prstGeom>
          <a:noFill/>
        </p:spPr>
        <p:txBody>
          <a:bodyPr wrap="none" rtlCol="0">
            <a:spAutoFit/>
          </a:bodyPr>
          <a:lstStyle/>
          <a:p>
            <a:r>
              <a:rPr lang="fr-FR" sz="4000" dirty="0">
                <a:solidFill>
                  <a:schemeClr val="bg1">
                    <a:lumMod val="50000"/>
                  </a:schemeClr>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78514" y="5454831"/>
            <a:ext cx="3536161" cy="523220"/>
          </a:xfrm>
          <a:prstGeom prst="rect">
            <a:avLst/>
          </a:prstGeom>
          <a:noFill/>
        </p:spPr>
        <p:txBody>
          <a:bodyPr wrap="none" rtlCol="0">
            <a:spAutoFit/>
          </a:bodyPr>
          <a:lstStyle/>
          <a:p>
            <a:r>
              <a:rPr lang="fr-FR" sz="2800" dirty="0" err="1">
                <a:solidFill>
                  <a:schemeClr val="bg1">
                    <a:lumMod val="75000"/>
                  </a:schemeClr>
                </a:solidFill>
              </a:rPr>
              <a:t>Continuous</a:t>
            </a:r>
            <a:r>
              <a:rPr lang="fr-FR" sz="2800" dirty="0">
                <a:solidFill>
                  <a:schemeClr val="bg1">
                    <a:lumMod val="75000"/>
                  </a:schemeClr>
                </a:solidFill>
              </a:rPr>
              <a:t> </a:t>
            </a:r>
            <a:r>
              <a:rPr lang="fr-FR" sz="2800" dirty="0" err="1">
                <a:solidFill>
                  <a:schemeClr val="bg1">
                    <a:lumMod val="75000"/>
                  </a:schemeClr>
                </a:solidFill>
              </a:rPr>
              <a:t>Integration</a:t>
            </a:r>
            <a:endParaRPr lang="fr-FR" sz="2800" dirty="0">
              <a:solidFill>
                <a:schemeClr val="bg1">
                  <a:lumMod val="75000"/>
                </a:schemeClr>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3216746" y="4008863"/>
            <a:ext cx="3119444" cy="523220"/>
          </a:xfrm>
          <a:prstGeom prst="rect">
            <a:avLst/>
          </a:prstGeom>
          <a:noFill/>
        </p:spPr>
        <p:txBody>
          <a:bodyPr wrap="none" rtlCol="0">
            <a:spAutoFit/>
          </a:bodyPr>
          <a:lstStyle/>
          <a:p>
            <a:r>
              <a:rPr lang="fr-FR" sz="2800" dirty="0" err="1">
                <a:solidFill>
                  <a:schemeClr val="bg1">
                    <a:lumMod val="50000"/>
                  </a:schemeClr>
                </a:solidFill>
              </a:rPr>
              <a:t>Continuous</a:t>
            </a:r>
            <a:r>
              <a:rPr lang="fr-FR" sz="2800" dirty="0">
                <a:solidFill>
                  <a:schemeClr val="bg1">
                    <a:lumMod val="50000"/>
                  </a:schemeClr>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163945" y="4102116"/>
            <a:ext cx="4504695" cy="461665"/>
          </a:xfrm>
          <a:prstGeom prst="rect">
            <a:avLst/>
          </a:prstGeom>
          <a:noFill/>
        </p:spPr>
        <p:txBody>
          <a:bodyPr wrap="none" rtlCol="0">
            <a:spAutoFit/>
          </a:bodyPr>
          <a:lstStyle/>
          <a:p>
            <a:r>
              <a:rPr lang="fr-FR" sz="2400" dirty="0" err="1">
                <a:solidFill>
                  <a:schemeClr val="bg1">
                    <a:lumMod val="75000"/>
                  </a:schemeClr>
                </a:solidFill>
              </a:rPr>
              <a:t>Learn&amp;Use&amp;Masterise</a:t>
            </a:r>
            <a:r>
              <a:rPr lang="fr-FR" sz="2400" dirty="0">
                <a:solidFill>
                  <a:schemeClr val="bg1">
                    <a:lumMod val="75000"/>
                  </a:schemeClr>
                </a:solidFill>
              </a:rPr>
              <a:t> IDE </a:t>
            </a:r>
            <a:r>
              <a:rPr lang="fr-FR" sz="2400" dirty="0" err="1">
                <a:solidFill>
                  <a:schemeClr val="bg1">
                    <a:lumMod val="75000"/>
                  </a:schemeClr>
                </a:solidFill>
              </a:rPr>
              <a:t>shorcut</a:t>
            </a:r>
            <a:endParaRPr lang="fr-FR" sz="2400" dirty="0">
              <a:solidFill>
                <a:schemeClr val="bg1">
                  <a:lumMod val="75000"/>
                </a:schemeClr>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691398" y="4512022"/>
            <a:ext cx="3449791" cy="523220"/>
          </a:xfrm>
          <a:prstGeom prst="rect">
            <a:avLst/>
          </a:prstGeom>
          <a:noFill/>
        </p:spPr>
        <p:txBody>
          <a:bodyPr wrap="none" rtlCol="0">
            <a:spAutoFit/>
          </a:bodyPr>
          <a:lstStyle/>
          <a:p>
            <a:r>
              <a:rPr lang="fr-FR" sz="2800" dirty="0">
                <a:solidFill>
                  <a:schemeClr val="bg1">
                    <a:lumMod val="50000"/>
                  </a:schemeClr>
                </a:solidFill>
              </a:rPr>
              <a:t>Hot </a:t>
            </a:r>
            <a:r>
              <a:rPr lang="fr-FR" sz="2800" dirty="0" err="1">
                <a:solidFill>
                  <a:schemeClr val="bg1">
                    <a:lumMod val="50000"/>
                  </a:schemeClr>
                </a:solidFill>
              </a:rPr>
              <a:t>reload</a:t>
            </a:r>
            <a:r>
              <a:rPr lang="fr-FR" sz="2800" dirty="0">
                <a:solidFill>
                  <a:schemeClr val="bg1">
                    <a:lumMod val="50000"/>
                  </a:schemeClr>
                </a:solidFill>
              </a:rPr>
              <a:t>/Live </a:t>
            </a:r>
            <a:r>
              <a:rPr lang="fr-FR" sz="2800" dirty="0" err="1">
                <a:solidFill>
                  <a:schemeClr val="bg1">
                    <a:lumMod val="50000"/>
                  </a:schemeClr>
                </a:solidFill>
              </a:rPr>
              <a:t>reload</a:t>
            </a:r>
            <a:endParaRPr lang="fr-FR" sz="2800" dirty="0">
              <a:solidFill>
                <a:schemeClr val="bg1">
                  <a:lumMod val="50000"/>
                </a:schemeClr>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7030A0"/>
                </a:solidFill>
              </a:rPr>
              <a:t>Raccourcir vos itérations </a:t>
            </a:r>
          </a:p>
          <a:p>
            <a:pPr algn="ctr"/>
            <a:r>
              <a:rPr lang="fr-FR" sz="4800" dirty="0">
                <a:solidFill>
                  <a:srgbClr val="7030A0"/>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650742" y="6005168"/>
            <a:ext cx="5218352" cy="523220"/>
          </a:xfrm>
          <a:prstGeom prst="rect">
            <a:avLst/>
          </a:prstGeom>
          <a:noFill/>
        </p:spPr>
        <p:txBody>
          <a:bodyPr wrap="none" rtlCol="0">
            <a:spAutoFit/>
          </a:bodyPr>
          <a:lstStyle/>
          <a:p>
            <a:r>
              <a:rPr lang="fr-FR" sz="2800" dirty="0">
                <a:solidFill>
                  <a:schemeClr val="bg1">
                    <a:lumMod val="50000"/>
                  </a:schemeClr>
                </a:solidFill>
              </a:rPr>
              <a:t>Automatise </a:t>
            </a:r>
            <a:r>
              <a:rPr lang="fr-FR" sz="2800" dirty="0" err="1">
                <a:solidFill>
                  <a:schemeClr val="bg1">
                    <a:lumMod val="50000"/>
                  </a:schemeClr>
                </a:solidFill>
              </a:rPr>
              <a:t>every</a:t>
            </a:r>
            <a:r>
              <a:rPr lang="fr-FR" sz="2800" dirty="0">
                <a:solidFill>
                  <a:schemeClr val="bg1">
                    <a:lumMod val="50000"/>
                  </a:schemeClr>
                </a:solidFill>
              </a:rPr>
              <a:t> </a:t>
            </a:r>
            <a:r>
              <a:rPr lang="fr-FR" sz="2800" dirty="0" err="1">
                <a:solidFill>
                  <a:schemeClr val="bg1">
                    <a:lumMod val="50000"/>
                  </a:schemeClr>
                </a:solidFill>
              </a:rPr>
              <a:t>repetitive</a:t>
            </a:r>
            <a:r>
              <a:rPr lang="fr-FR" sz="2800" dirty="0">
                <a:solidFill>
                  <a:schemeClr val="bg1">
                    <a:lumMod val="50000"/>
                  </a:schemeClr>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140027" y="4403027"/>
            <a:ext cx="4497770" cy="584775"/>
          </a:xfrm>
          <a:prstGeom prst="rect">
            <a:avLst/>
          </a:prstGeom>
          <a:noFill/>
        </p:spPr>
        <p:txBody>
          <a:bodyPr wrap="none" rtlCol="0">
            <a:spAutoFit/>
          </a:bodyPr>
          <a:lstStyle/>
          <a:p>
            <a:r>
              <a:rPr lang="fr-FR" sz="3200" dirty="0" err="1">
                <a:solidFill>
                  <a:schemeClr val="bg1">
                    <a:lumMod val="65000"/>
                  </a:schemeClr>
                </a:solidFill>
              </a:rPr>
              <a:t>Functionnal</a:t>
            </a:r>
            <a:r>
              <a:rPr lang="fr-FR" sz="3200" dirty="0">
                <a:solidFill>
                  <a:schemeClr val="bg1">
                    <a:lumMod val="65000"/>
                  </a:schemeClr>
                </a:solidFill>
              </a:rPr>
              <a:t> </a:t>
            </a:r>
            <a:r>
              <a:rPr lang="fr-FR" sz="3200" dirty="0" err="1">
                <a:solidFill>
                  <a:schemeClr val="bg1">
                    <a:lumMod val="65000"/>
                  </a:schemeClr>
                </a:solidFill>
              </a:rPr>
              <a:t>Programming</a:t>
            </a:r>
            <a:endParaRPr lang="fr-FR" sz="3200" dirty="0">
              <a:solidFill>
                <a:schemeClr val="bg1">
                  <a:lumMod val="65000"/>
                </a:schemeClr>
              </a:solidFill>
            </a:endParaRPr>
          </a:p>
        </p:txBody>
      </p:sp>
      <p:sp>
        <p:nvSpPr>
          <p:cNvPr id="12" name="ZoneTexte 11">
            <a:extLst>
              <a:ext uri="{FF2B5EF4-FFF2-40B4-BE49-F238E27FC236}">
                <a16:creationId xmlns:a16="http://schemas.microsoft.com/office/drawing/2014/main" id="{FEE72E96-227C-4872-A054-36C27FC359A7}"/>
              </a:ext>
            </a:extLst>
          </p:cNvPr>
          <p:cNvSpPr txBox="1"/>
          <p:nvPr/>
        </p:nvSpPr>
        <p:spPr>
          <a:xfrm>
            <a:off x="6493639" y="5669562"/>
            <a:ext cx="2877967" cy="400110"/>
          </a:xfrm>
          <a:prstGeom prst="rect">
            <a:avLst/>
          </a:prstGeom>
          <a:noFill/>
        </p:spPr>
        <p:txBody>
          <a:bodyPr wrap="none" rtlCol="0">
            <a:spAutoFit/>
          </a:bodyPr>
          <a:lstStyle/>
          <a:p>
            <a:r>
              <a:rPr lang="fr-FR" sz="2000" dirty="0" err="1">
                <a:solidFill>
                  <a:schemeClr val="bg1">
                    <a:lumMod val="65000"/>
                  </a:schemeClr>
                </a:solidFill>
              </a:rPr>
              <a:t>Functionnal</a:t>
            </a:r>
            <a:r>
              <a:rPr lang="fr-FR" sz="2000" dirty="0">
                <a:solidFill>
                  <a:schemeClr val="bg1">
                    <a:lumMod val="65000"/>
                  </a:schemeClr>
                </a:solidFill>
              </a:rPr>
              <a:t> </a:t>
            </a:r>
            <a:r>
              <a:rPr lang="fr-FR" sz="2000" dirty="0" err="1">
                <a:solidFill>
                  <a:schemeClr val="bg1">
                    <a:lumMod val="65000"/>
                  </a:schemeClr>
                </a:solidFill>
              </a:rPr>
              <a:t>Programming</a:t>
            </a:r>
            <a:endParaRPr lang="fr-FR" sz="2000" dirty="0">
              <a:solidFill>
                <a:schemeClr val="bg1">
                  <a:lumMod val="65000"/>
                </a:schemeClr>
              </a:solidFill>
            </a:endParaRPr>
          </a:p>
        </p:txBody>
      </p:sp>
      <p:sp>
        <p:nvSpPr>
          <p:cNvPr id="13" name="ZoneTexte 12">
            <a:extLst>
              <a:ext uri="{FF2B5EF4-FFF2-40B4-BE49-F238E27FC236}">
                <a16:creationId xmlns:a16="http://schemas.microsoft.com/office/drawing/2014/main" id="{B2FBFDD5-5D7F-4779-A757-FE12A2210EA3}"/>
              </a:ext>
            </a:extLst>
          </p:cNvPr>
          <p:cNvSpPr txBox="1"/>
          <p:nvPr/>
        </p:nvSpPr>
        <p:spPr>
          <a:xfrm>
            <a:off x="2761027" y="5060411"/>
            <a:ext cx="3041217" cy="584775"/>
          </a:xfrm>
          <a:prstGeom prst="rect">
            <a:avLst/>
          </a:prstGeom>
          <a:noFill/>
        </p:spPr>
        <p:txBody>
          <a:bodyPr wrap="none" rtlCol="0">
            <a:spAutoFit/>
          </a:bodyPr>
          <a:lstStyle/>
          <a:p>
            <a:r>
              <a:rPr lang="fr-FR" sz="3200" dirty="0" err="1">
                <a:solidFill>
                  <a:schemeClr val="bg1">
                    <a:lumMod val="65000"/>
                  </a:schemeClr>
                </a:solidFill>
                <a:latin typeface="Angsana New" panose="02020603050405020304" pitchFamily="18" charset="-34"/>
                <a:cs typeface="Angsana New" panose="02020603050405020304" pitchFamily="18" charset="-34"/>
              </a:rPr>
              <a:t>Functionnal</a:t>
            </a:r>
            <a:r>
              <a:rPr lang="fr-FR" sz="3200" dirty="0">
                <a:solidFill>
                  <a:schemeClr val="bg1">
                    <a:lumMod val="65000"/>
                  </a:schemeClr>
                </a:solidFill>
                <a:latin typeface="Angsana New" panose="02020603050405020304" pitchFamily="18" charset="-34"/>
                <a:cs typeface="Angsana New" panose="02020603050405020304" pitchFamily="18" charset="-34"/>
              </a:rPr>
              <a:t> </a:t>
            </a:r>
            <a:r>
              <a:rPr lang="fr-FR" sz="3200" dirty="0" err="1">
                <a:solidFill>
                  <a:schemeClr val="bg1">
                    <a:lumMod val="65000"/>
                  </a:schemeClr>
                </a:solidFill>
                <a:latin typeface="Angsana New" panose="02020603050405020304" pitchFamily="18" charset="-34"/>
                <a:cs typeface="Angsana New" panose="02020603050405020304" pitchFamily="18" charset="-34"/>
              </a:rPr>
              <a:t>Programming</a:t>
            </a:r>
            <a:endParaRPr lang="fr-FR" sz="3200" dirty="0">
              <a:solidFill>
                <a:schemeClr val="bg1">
                  <a:lumMod val="65000"/>
                </a:schemeClr>
              </a:solidFill>
              <a:latin typeface="Angsana New" panose="02020603050405020304" pitchFamily="18" charset="-34"/>
              <a:cs typeface="Angsana New" panose="02020603050405020304" pitchFamily="18" charset="-34"/>
            </a:endParaRPr>
          </a:p>
        </p:txBody>
      </p:sp>
      <p:sp>
        <p:nvSpPr>
          <p:cNvPr id="14" name="ZoneTexte 13">
            <a:extLst>
              <a:ext uri="{FF2B5EF4-FFF2-40B4-BE49-F238E27FC236}">
                <a16:creationId xmlns:a16="http://schemas.microsoft.com/office/drawing/2014/main" id="{46D4695F-0F24-47AB-A554-BDC8E03CE5F9}"/>
              </a:ext>
            </a:extLst>
          </p:cNvPr>
          <p:cNvSpPr txBox="1"/>
          <p:nvPr/>
        </p:nvSpPr>
        <p:spPr>
          <a:xfrm>
            <a:off x="1622411" y="5011586"/>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5" name="ZoneTexte 14">
            <a:extLst>
              <a:ext uri="{FF2B5EF4-FFF2-40B4-BE49-F238E27FC236}">
                <a16:creationId xmlns:a16="http://schemas.microsoft.com/office/drawing/2014/main" id="{AF16B30F-1B15-4A21-BC20-2D476DB2E2D7}"/>
              </a:ext>
            </a:extLst>
          </p:cNvPr>
          <p:cNvSpPr txBox="1"/>
          <p:nvPr/>
        </p:nvSpPr>
        <p:spPr>
          <a:xfrm>
            <a:off x="7218966" y="3614909"/>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8" name="ZoneTexte 17">
            <a:extLst>
              <a:ext uri="{FF2B5EF4-FFF2-40B4-BE49-F238E27FC236}">
                <a16:creationId xmlns:a16="http://schemas.microsoft.com/office/drawing/2014/main" id="{9447F7FB-2440-4798-A1FC-5211F632FA47}"/>
              </a:ext>
            </a:extLst>
          </p:cNvPr>
          <p:cNvSpPr txBox="1"/>
          <p:nvPr/>
        </p:nvSpPr>
        <p:spPr>
          <a:xfrm>
            <a:off x="6662753" y="5331707"/>
            <a:ext cx="2282613" cy="400110"/>
          </a:xfrm>
          <a:prstGeom prst="rect">
            <a:avLst/>
          </a:prstGeom>
          <a:noFill/>
        </p:spPr>
        <p:txBody>
          <a:bodyPr wrap="none" rtlCol="0">
            <a:spAutoFit/>
          </a:bodyPr>
          <a:lstStyle/>
          <a:p>
            <a:r>
              <a:rPr lang="fr-FR" sz="2000" i="1" dirty="0" err="1">
                <a:solidFill>
                  <a:schemeClr val="bg1">
                    <a:lumMod val="85000"/>
                  </a:schemeClr>
                </a:solidFill>
              </a:rPr>
              <a:t>Continuous</a:t>
            </a:r>
            <a:r>
              <a:rPr lang="fr-FR" sz="2000" i="1" dirty="0">
                <a:solidFill>
                  <a:schemeClr val="bg1">
                    <a:lumMod val="85000"/>
                  </a:schemeClr>
                </a:solidFill>
              </a:rPr>
              <a:t> Delivery</a:t>
            </a:r>
          </a:p>
        </p:txBody>
      </p:sp>
      <p:sp>
        <p:nvSpPr>
          <p:cNvPr id="19" name="ZoneTexte 18">
            <a:extLst>
              <a:ext uri="{FF2B5EF4-FFF2-40B4-BE49-F238E27FC236}">
                <a16:creationId xmlns:a16="http://schemas.microsoft.com/office/drawing/2014/main" id="{3B4ED262-EF59-4BF1-A824-CF4860A10520}"/>
              </a:ext>
            </a:extLst>
          </p:cNvPr>
          <p:cNvSpPr txBox="1"/>
          <p:nvPr/>
        </p:nvSpPr>
        <p:spPr>
          <a:xfrm>
            <a:off x="8039196" y="5003765"/>
            <a:ext cx="2290755" cy="369332"/>
          </a:xfrm>
          <a:prstGeom prst="rect">
            <a:avLst/>
          </a:prstGeom>
          <a:noFill/>
        </p:spPr>
        <p:txBody>
          <a:bodyPr wrap="none" rtlCol="0">
            <a:spAutoFit/>
          </a:bodyPr>
          <a:lstStyle/>
          <a:p>
            <a:r>
              <a:rPr lang="fr-FR" dirty="0">
                <a:solidFill>
                  <a:schemeClr val="bg1">
                    <a:lumMod val="75000"/>
                  </a:schemeClr>
                </a:solidFill>
              </a:rPr>
              <a:t>Hot </a:t>
            </a:r>
            <a:r>
              <a:rPr lang="fr-FR" dirty="0" err="1">
                <a:solidFill>
                  <a:schemeClr val="bg1">
                    <a:lumMod val="75000"/>
                  </a:schemeClr>
                </a:solidFill>
              </a:rPr>
              <a:t>reload</a:t>
            </a:r>
            <a:r>
              <a:rPr lang="fr-FR" dirty="0">
                <a:solidFill>
                  <a:schemeClr val="bg1">
                    <a:lumMod val="75000"/>
                  </a:schemeClr>
                </a:solidFill>
              </a:rPr>
              <a:t>/Live </a:t>
            </a:r>
            <a:r>
              <a:rPr lang="fr-FR" dirty="0" err="1">
                <a:solidFill>
                  <a:schemeClr val="bg1">
                    <a:lumMod val="75000"/>
                  </a:schemeClr>
                </a:solidFill>
              </a:rPr>
              <a:t>reload</a:t>
            </a:r>
            <a:endParaRPr lang="fr-FR" dirty="0">
              <a:solidFill>
                <a:schemeClr val="bg1">
                  <a:lumMod val="75000"/>
                </a:schemeClr>
              </a:solidFill>
            </a:endParaRPr>
          </a:p>
        </p:txBody>
      </p:sp>
      <p:sp>
        <p:nvSpPr>
          <p:cNvPr id="20" name="ZoneTexte 19">
            <a:extLst>
              <a:ext uri="{FF2B5EF4-FFF2-40B4-BE49-F238E27FC236}">
                <a16:creationId xmlns:a16="http://schemas.microsoft.com/office/drawing/2014/main" id="{36FB005F-4F69-415B-A549-59990481703B}"/>
              </a:ext>
            </a:extLst>
          </p:cNvPr>
          <p:cNvSpPr txBox="1"/>
          <p:nvPr/>
        </p:nvSpPr>
        <p:spPr>
          <a:xfrm>
            <a:off x="3912088" y="3529274"/>
            <a:ext cx="2664768" cy="461665"/>
          </a:xfrm>
          <a:prstGeom prst="rect">
            <a:avLst/>
          </a:prstGeom>
          <a:noFill/>
        </p:spPr>
        <p:txBody>
          <a:bodyPr wrap="none" rtlCol="0">
            <a:spAutoFit/>
          </a:bodyPr>
          <a:lstStyle/>
          <a:p>
            <a:r>
              <a:rPr lang="fr-FR" sz="2400" i="1" dirty="0" err="1">
                <a:solidFill>
                  <a:schemeClr val="bg1">
                    <a:lumMod val="75000"/>
                  </a:schemeClr>
                </a:solidFill>
              </a:rPr>
              <a:t>Continuous</a:t>
            </a:r>
            <a:r>
              <a:rPr lang="fr-FR" sz="2400" i="1" dirty="0">
                <a:solidFill>
                  <a:schemeClr val="bg1">
                    <a:lumMod val="75000"/>
                  </a:schemeClr>
                </a:solidFill>
              </a:rPr>
              <a:t> Delivery</a:t>
            </a:r>
          </a:p>
        </p:txBody>
      </p:sp>
      <p:sp>
        <p:nvSpPr>
          <p:cNvPr id="21" name="ZoneTexte 20">
            <a:extLst>
              <a:ext uri="{FF2B5EF4-FFF2-40B4-BE49-F238E27FC236}">
                <a16:creationId xmlns:a16="http://schemas.microsoft.com/office/drawing/2014/main" id="{92C1F432-ECAA-4E48-A067-36E8763F66EC}"/>
              </a:ext>
            </a:extLst>
          </p:cNvPr>
          <p:cNvSpPr txBox="1"/>
          <p:nvPr/>
        </p:nvSpPr>
        <p:spPr>
          <a:xfrm>
            <a:off x="4359988" y="4816044"/>
            <a:ext cx="2580450" cy="400110"/>
          </a:xfrm>
          <a:prstGeom prst="rect">
            <a:avLst/>
          </a:prstGeom>
          <a:noFill/>
        </p:spPr>
        <p:txBody>
          <a:bodyPr wrap="none" rtlCol="0">
            <a:spAutoFit/>
          </a:bodyPr>
          <a:lstStyle/>
          <a:p>
            <a:r>
              <a:rPr lang="fr-FR" sz="2000" dirty="0" err="1">
                <a:solidFill>
                  <a:schemeClr val="bg1">
                    <a:lumMod val="50000"/>
                  </a:schemeClr>
                </a:solidFill>
              </a:rPr>
              <a:t>Continuous</a:t>
            </a:r>
            <a:r>
              <a:rPr lang="fr-FR" sz="2000" dirty="0">
                <a:solidFill>
                  <a:schemeClr val="bg1">
                    <a:lumMod val="50000"/>
                  </a:schemeClr>
                </a:solidFill>
              </a:rPr>
              <a:t> </a:t>
            </a:r>
            <a:r>
              <a:rPr lang="fr-FR" sz="2000" dirty="0" err="1">
                <a:solidFill>
                  <a:schemeClr val="bg1">
                    <a:lumMod val="50000"/>
                  </a:schemeClr>
                </a:solidFill>
              </a:rPr>
              <a:t>Integration</a:t>
            </a:r>
            <a:endParaRPr lang="fr-FR" sz="2000" dirty="0">
              <a:solidFill>
                <a:schemeClr val="bg1">
                  <a:lumMod val="50000"/>
                </a:schemeClr>
              </a:solidFill>
            </a:endParaRPr>
          </a:p>
        </p:txBody>
      </p:sp>
    </p:spTree>
    <p:extLst>
      <p:ext uri="{BB962C8B-B14F-4D97-AF65-F5344CB8AC3E}">
        <p14:creationId xmlns:p14="http://schemas.microsoft.com/office/powerpoint/2010/main" val="1067765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510234" y="1285419"/>
            <a:ext cx="11171531" cy="1438459"/>
          </a:xfrm>
          <a:prstGeom prst="rect">
            <a:avLst/>
          </a:prstGeom>
          <a:solidFill>
            <a:schemeClr val="accent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400" dirty="0">
                <a:solidFill>
                  <a:schemeClr val="bg1"/>
                </a:solidFill>
              </a:rPr>
              <a:t>Se concentrer sur les besoins et les domaines fonctionnelles entraîne :</a:t>
            </a:r>
          </a:p>
          <a:p>
            <a:pPr marL="0" indent="0">
              <a:buFont typeface="Arial" panose="020B0604020202020204" pitchFamily="34" charset="0"/>
              <a:buNone/>
            </a:pPr>
            <a:endParaRPr lang="fr-FR" sz="4400" dirty="0"/>
          </a:p>
          <a:p>
            <a:endParaRPr lang="fr-FR" sz="4400" dirty="0"/>
          </a:p>
        </p:txBody>
      </p:sp>
      <p:sp>
        <p:nvSpPr>
          <p:cNvPr id="2" name="Rectangle 1">
            <a:extLst>
              <a:ext uri="{FF2B5EF4-FFF2-40B4-BE49-F238E27FC236}">
                <a16:creationId xmlns:a16="http://schemas.microsoft.com/office/drawing/2014/main" id="{AF4AAA04-3FF9-44AE-BDEE-94C1D461453A}"/>
              </a:ext>
            </a:extLst>
          </p:cNvPr>
          <p:cNvSpPr/>
          <p:nvPr/>
        </p:nvSpPr>
        <p:spPr>
          <a:xfrm>
            <a:off x="1221657" y="2821138"/>
            <a:ext cx="9446342" cy="3785652"/>
          </a:xfrm>
          <a:prstGeom prst="rect">
            <a:avLst/>
          </a:prstGeom>
        </p:spPr>
        <p:txBody>
          <a:bodyPr wrap="square">
            <a:spAutoFit/>
          </a:bodyPr>
          <a:lstStyle/>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Question que tout le monde se pose </a:t>
            </a:r>
            <a:r>
              <a:rPr lang="fr-FR"/>
              <a:t>sur le 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987341" y="2003411"/>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987341" y="338599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7987341"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6517" y="1845326"/>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731343" y="336323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7729113" y="1684180"/>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729113" y="4856527"/>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7181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p>
          <a:p>
            <a:pPr marL="457200" lvl="1" indent="0">
              <a:buNone/>
            </a:pPr>
            <a:br>
              <a:rPr lang="fr-FR" sz="3200" dirty="0"/>
            </a:br>
            <a:r>
              <a:rPr lang="fr-FR" sz="3200" dirty="0">
                <a:solidFill>
                  <a:srgbClr val="7030A0"/>
                </a:solidFill>
              </a:rPr>
              <a:t>{version:1}</a:t>
            </a:r>
          </a:p>
          <a:p>
            <a:pPr marL="457200" lvl="1" indent="0">
              <a:buNone/>
            </a:pPr>
            <a:br>
              <a:rPr lang="fr-FR" sz="3200" dirty="0"/>
            </a:br>
            <a:r>
              <a:rPr lang="fr-FR" sz="3200" dirty="0">
                <a:solidFill>
                  <a:srgbClr val="7030A0"/>
                </a:solidFill>
              </a:rPr>
              <a:t>version:1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489" y="1904599"/>
            <a:ext cx="1119187" cy="839390"/>
          </a:xfrm>
          <a:prstGeom prst="rect">
            <a:avLst/>
          </a:prstGeom>
        </p:spPr>
      </p:pic>
      <p:sp>
        <p:nvSpPr>
          <p:cNvPr id="8" name="Rectangle 7">
            <a:extLst>
              <a:ext uri="{FF2B5EF4-FFF2-40B4-BE49-F238E27FC236}">
                <a16:creationId xmlns:a16="http://schemas.microsoft.com/office/drawing/2014/main" id="{423ADAE6-F150-4556-9540-A56E27C4628E}"/>
              </a:ext>
            </a:extLst>
          </p:cNvPr>
          <p:cNvSpPr/>
          <p:nvPr/>
        </p:nvSpPr>
        <p:spPr>
          <a:xfrm>
            <a:off x="9293389" y="2062684"/>
            <a:ext cx="857927" cy="523220"/>
          </a:xfrm>
          <a:prstGeom prst="rect">
            <a:avLst/>
          </a:prstGeom>
        </p:spPr>
        <p:txBody>
          <a:bodyPr wrap="none">
            <a:spAutoFit/>
          </a:bodyPr>
          <a:lstStyle/>
          <a:p>
            <a:r>
              <a:rPr lang="fr-FR" sz="2800" i="1" dirty="0" err="1">
                <a:solidFill>
                  <a:srgbClr val="666699"/>
                </a:solidFill>
                <a:latin typeface="interval"/>
              </a:rPr>
              <a:t>path</a:t>
            </a:r>
            <a:endParaRPr lang="fr-FR" sz="2800" dirty="0"/>
          </a:p>
        </p:txBody>
      </p:sp>
      <p:sp>
        <p:nvSpPr>
          <p:cNvPr id="9" name="Rectangle 8">
            <a:extLst>
              <a:ext uri="{FF2B5EF4-FFF2-40B4-BE49-F238E27FC236}">
                <a16:creationId xmlns:a16="http://schemas.microsoft.com/office/drawing/2014/main" id="{307EA903-E99D-43DD-883E-05A5FA1D7BD2}"/>
              </a:ext>
            </a:extLst>
          </p:cNvPr>
          <p:cNvSpPr/>
          <p:nvPr/>
        </p:nvSpPr>
        <p:spPr>
          <a:xfrm>
            <a:off x="9266343" y="3415286"/>
            <a:ext cx="1866537" cy="523220"/>
          </a:xfrm>
          <a:prstGeom prst="rect">
            <a:avLst/>
          </a:prstGeom>
        </p:spPr>
        <p:txBody>
          <a:bodyPr wrap="none">
            <a:spAutoFit/>
          </a:bodyPr>
          <a:lstStyle/>
          <a:p>
            <a:r>
              <a:rPr lang="fr-FR" sz="2800" i="1" dirty="0" err="1">
                <a:solidFill>
                  <a:srgbClr val="666699"/>
                </a:solidFill>
                <a:latin typeface="interval"/>
              </a:rPr>
              <a:t>queryString</a:t>
            </a:r>
            <a:endParaRPr lang="fr-FR" sz="2800" dirty="0"/>
          </a:p>
        </p:txBody>
      </p:sp>
      <p:sp>
        <p:nvSpPr>
          <p:cNvPr id="10" name="Rectangle 9">
            <a:extLst>
              <a:ext uri="{FF2B5EF4-FFF2-40B4-BE49-F238E27FC236}">
                <a16:creationId xmlns:a16="http://schemas.microsoft.com/office/drawing/2014/main" id="{62A6379F-A298-43A6-8EE4-D55FBB3EC58E}"/>
              </a:ext>
            </a:extLst>
          </p:cNvPr>
          <p:cNvSpPr/>
          <p:nvPr/>
        </p:nvSpPr>
        <p:spPr>
          <a:xfrm>
            <a:off x="9266342" y="4376979"/>
            <a:ext cx="898003" cy="523220"/>
          </a:xfrm>
          <a:prstGeom prst="rect">
            <a:avLst/>
          </a:prstGeom>
        </p:spPr>
        <p:txBody>
          <a:bodyPr wrap="none">
            <a:spAutoFit/>
          </a:bodyPr>
          <a:lstStyle/>
          <a:p>
            <a:r>
              <a:rPr lang="fr-FR" sz="2800" i="1" dirty="0">
                <a:solidFill>
                  <a:srgbClr val="666699"/>
                </a:solidFill>
                <a:latin typeface="interval"/>
              </a:rPr>
              <a:t>body</a:t>
            </a:r>
            <a:endParaRPr lang="fr-FR" sz="2800" dirty="0"/>
          </a:p>
        </p:txBody>
      </p:sp>
      <p:sp>
        <p:nvSpPr>
          <p:cNvPr id="11" name="Rectangle 10">
            <a:extLst>
              <a:ext uri="{FF2B5EF4-FFF2-40B4-BE49-F238E27FC236}">
                <a16:creationId xmlns:a16="http://schemas.microsoft.com/office/drawing/2014/main" id="{D23E1060-520F-48D8-B82D-532CEAAAE41B}"/>
              </a:ext>
            </a:extLst>
          </p:cNvPr>
          <p:cNvSpPr/>
          <p:nvPr/>
        </p:nvSpPr>
        <p:spPr>
          <a:xfrm>
            <a:off x="9253313" y="5232654"/>
            <a:ext cx="1204176" cy="523220"/>
          </a:xfrm>
          <a:prstGeom prst="rect">
            <a:avLst/>
          </a:prstGeom>
        </p:spPr>
        <p:txBody>
          <a:bodyPr wrap="none">
            <a:spAutoFit/>
          </a:bodyPr>
          <a:lstStyle/>
          <a:p>
            <a:r>
              <a:rPr lang="fr-FR" sz="2800" i="1" dirty="0">
                <a:solidFill>
                  <a:srgbClr val="666699"/>
                </a:solidFill>
                <a:latin typeface="interval"/>
              </a:rPr>
              <a:t>header</a:t>
            </a:r>
            <a:endParaRPr lang="fr-FR" sz="2800" dirty="0"/>
          </a:p>
        </p:txBody>
      </p:sp>
    </p:spTree>
    <p:extLst>
      <p:ext uri="{BB962C8B-B14F-4D97-AF65-F5344CB8AC3E}">
        <p14:creationId xmlns:p14="http://schemas.microsoft.com/office/powerpoint/2010/main" val="1866588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pPr marL="0" indent="0">
              <a:buNone/>
            </a:pPr>
            <a:r>
              <a:rPr lang="en-US" dirty="0"/>
              <a:t>When the cache receives a request for a stale resource, it forwards this requests with </a:t>
            </a:r>
            <a:r>
              <a:rPr lang="en-US" dirty="0">
                <a:solidFill>
                  <a:schemeClr val="tx2">
                    <a:lumMod val="50000"/>
                  </a:schemeClr>
                </a:solidFill>
              </a:rPr>
              <a:t>a</a:t>
            </a:r>
            <a:r>
              <a:rPr lang="en-US" dirty="0">
                <a:solidFill>
                  <a:srgbClr val="0070C0"/>
                </a:solidFill>
              </a:rPr>
              <a:t> If-None-Match </a:t>
            </a:r>
            <a:r>
              <a:rPr lang="en-US" dirty="0">
                <a:solidFill>
                  <a:schemeClr val="tx2">
                    <a:lumMod val="50000"/>
                  </a:schemeClr>
                </a:solidFill>
              </a:rPr>
              <a:t>or </a:t>
            </a:r>
            <a:r>
              <a:rPr lang="en-US" dirty="0">
                <a:solidFill>
                  <a:srgbClr val="7030A0"/>
                </a:solidFill>
              </a:rPr>
              <a:t>I</a:t>
            </a:r>
            <a:r>
              <a:rPr lang="en-US" dirty="0">
                <a:solidFill>
                  <a:srgbClr val="0070C0"/>
                </a:solidFill>
              </a:rPr>
              <a:t>f-Modified-Since</a:t>
            </a:r>
            <a:r>
              <a:rPr lang="en-US" dirty="0">
                <a:solidFill>
                  <a:srgbClr val="7030A0"/>
                </a:solidFill>
              </a:rPr>
              <a:t> </a:t>
            </a:r>
            <a:r>
              <a:rPr lang="en-US" dirty="0"/>
              <a:t>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spTree>
    <p:extLst>
      <p:ext uri="{BB962C8B-B14F-4D97-AF65-F5344CB8AC3E}">
        <p14:creationId xmlns:p14="http://schemas.microsoft.com/office/powerpoint/2010/main" val="2446285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2780467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375537"/>
            <a:ext cx="5876925" cy="3131808"/>
          </a:xfrm>
        </p:spPr>
        <p:txBody>
          <a:bodyPr>
            <a:normAutofit/>
          </a:bodyPr>
          <a:lstStyle/>
          <a:p>
            <a:pPr marL="0" indent="0">
              <a:buNone/>
            </a:pPr>
            <a:r>
              <a:rPr lang="fr-FR" sz="4000" b="1" i="1" dirty="0">
                <a:solidFill>
                  <a:schemeClr val="accent1">
                    <a:lumMod val="75000"/>
                  </a:schemeClr>
                </a:solidFill>
              </a:rPr>
              <a:t>Time-</a:t>
            </a:r>
            <a:r>
              <a:rPr lang="fr-FR" sz="4000" b="1" i="1" dirty="0" err="1">
                <a:solidFill>
                  <a:schemeClr val="accent1">
                    <a:lumMod val="75000"/>
                  </a:schemeClr>
                </a:solidFill>
              </a:rPr>
              <a:t>based</a:t>
            </a:r>
            <a:br>
              <a:rPr lang="fr-FR" sz="4000" b="1" i="1" dirty="0">
                <a:solidFill>
                  <a:schemeClr val="accent1">
                    <a:lumMod val="75000"/>
                  </a:schemeClr>
                </a:solidFill>
              </a:rPr>
            </a:br>
            <a:br>
              <a:rPr lang="fr-FR" sz="4000" b="1" i="1" dirty="0">
                <a:solidFill>
                  <a:schemeClr val="accent1">
                    <a:lumMod val="75000"/>
                  </a:schemeClr>
                </a:solidFill>
              </a:rPr>
            </a:b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r>
              <a:rPr lang="en-US" sz="1800" dirty="0">
                <a:solidFill>
                  <a:srgbClr val="7030A0"/>
                </a:solidFill>
              </a:rPr>
              <a:t>If-Modified-Since: Wed, 21 Oct 2015 07:28:00 GMT</a:t>
            </a:r>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565888" y="1369746"/>
            <a:ext cx="5576854" cy="2893100"/>
          </a:xfrm>
          <a:prstGeom prst="rect">
            <a:avLst/>
          </a:prstGeom>
        </p:spPr>
        <p:txBody>
          <a:bodyPr wrap="square">
            <a:spAutoFit/>
          </a:bodyPr>
          <a:lstStyle/>
          <a:p>
            <a:r>
              <a:rPr lang="fr-FR" sz="3700" b="1" i="1" dirty="0">
                <a:solidFill>
                  <a:schemeClr val="accent1">
                    <a:lumMod val="75000"/>
                  </a:schemeClr>
                </a:solidFill>
              </a:rPr>
              <a:t>Content-</a:t>
            </a:r>
            <a:r>
              <a:rPr lang="fr-FR" sz="3700" b="1" i="1" dirty="0" err="1">
                <a:solidFill>
                  <a:schemeClr val="accent1">
                    <a:lumMod val="75000"/>
                  </a:schemeClr>
                </a:solidFill>
              </a:rPr>
              <a:t>based</a:t>
            </a:r>
            <a:endParaRPr lang="fr-FR" sz="3700" b="1" i="1" dirty="0">
              <a:solidFill>
                <a:schemeClr val="accent1">
                  <a:lumMod val="75000"/>
                </a:schemeClr>
              </a:solidFill>
            </a:endParaRPr>
          </a:p>
          <a:p>
            <a:endParaRPr lang="fr-FR" sz="3700" b="1" i="1" dirty="0">
              <a:solidFill>
                <a:schemeClr val="accent1">
                  <a:lumMod val="75000"/>
                </a:schemeClr>
              </a:solidFill>
            </a:endParaRPr>
          </a:p>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a:solidFill>
                  <a:schemeClr val="accent1">
                    <a:lumMod val="75000"/>
                  </a:schemeClr>
                </a:solidFill>
              </a:rPr>
              <a:t>ETag:</a:t>
            </a:r>
            <a:r>
              <a:rPr lang="pt-BR" i="1" dirty="0">
                <a:solidFill>
                  <a:srgbClr val="7030A0"/>
                </a:solidFill>
              </a:rPr>
              <a:t>"33a64df551425fcc55e4d42a148795d9f25f89d4"</a:t>
            </a:r>
          </a:p>
          <a:p>
            <a:endParaRPr lang="pt-BR" dirty="0"/>
          </a:p>
          <a:p>
            <a:r>
              <a:rPr lang="en-US" dirty="0">
                <a:solidFill>
                  <a:srgbClr val="7030A0"/>
                </a:solidFill>
              </a:rPr>
              <a:t>If-None-Match:</a:t>
            </a:r>
            <a:r>
              <a:rPr lang="pt-BR"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241208"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2A81041-2F62-4894-9E9A-510A493BE848}"/>
              </a:ext>
            </a:extLst>
          </p:cNvPr>
          <p:cNvSpPr/>
          <p:nvPr/>
        </p:nvSpPr>
        <p:spPr>
          <a:xfrm>
            <a:off x="7749073" y="6165241"/>
            <a:ext cx="4641688" cy="646331"/>
          </a:xfrm>
          <a:prstGeom prst="rect">
            <a:avLst/>
          </a:prstGeom>
        </p:spPr>
        <p:txBody>
          <a:bodyPr wrap="square">
            <a:spAutoFit/>
          </a:bodyPr>
          <a:lstStyle/>
          <a:p>
            <a:r>
              <a:rPr lang="fr-FR" dirty="0"/>
              <a:t>More HTTP Headers : Cache-Control, Content-Location, Date, </a:t>
            </a:r>
            <a:r>
              <a:rPr lang="fr-FR" dirty="0" err="1"/>
              <a:t>Etag</a:t>
            </a:r>
            <a:r>
              <a:rPr lang="fr-FR" dirty="0"/>
              <a:t>, Expires, </a:t>
            </a:r>
            <a:r>
              <a:rPr lang="fr-FR" dirty="0" err="1"/>
              <a:t>Vary</a:t>
            </a:r>
            <a:r>
              <a:rPr lang="fr-FR" dirty="0"/>
              <a:t>, etc.</a:t>
            </a:r>
          </a:p>
        </p:txBody>
      </p:sp>
      <p:sp>
        <p:nvSpPr>
          <p:cNvPr id="5" name="ZoneTexte 4">
            <a:extLst>
              <a:ext uri="{FF2B5EF4-FFF2-40B4-BE49-F238E27FC236}">
                <a16:creationId xmlns:a16="http://schemas.microsoft.com/office/drawing/2014/main" id="{3C4191CC-89DE-4BBB-A007-E260C1EDB24D}"/>
              </a:ext>
            </a:extLst>
          </p:cNvPr>
          <p:cNvSpPr txBox="1"/>
          <p:nvPr/>
        </p:nvSpPr>
        <p:spPr>
          <a:xfrm>
            <a:off x="1845074" y="4603904"/>
            <a:ext cx="2166683" cy="461665"/>
          </a:xfrm>
          <a:prstGeom prst="rect">
            <a:avLst/>
          </a:prstGeom>
          <a:noFill/>
        </p:spPr>
        <p:txBody>
          <a:bodyPr wrap="none" rtlCol="0">
            <a:spAutoFit/>
          </a:bodyPr>
          <a:lstStyle/>
          <a:p>
            <a:r>
              <a:rPr lang="fr-FR" sz="2400" dirty="0">
                <a:solidFill>
                  <a:schemeClr val="bg1">
                    <a:lumMod val="50000"/>
                  </a:schemeClr>
                </a:solidFill>
              </a:rPr>
              <a:t>Strong </a:t>
            </a:r>
            <a:r>
              <a:rPr lang="fr-FR" sz="2400" dirty="0" err="1">
                <a:solidFill>
                  <a:schemeClr val="bg1">
                    <a:lumMod val="50000"/>
                  </a:schemeClr>
                </a:solidFill>
              </a:rPr>
              <a:t>validator</a:t>
            </a:r>
            <a:endParaRPr lang="fr-FR" sz="2400" dirty="0">
              <a:solidFill>
                <a:schemeClr val="bg1">
                  <a:lumMod val="50000"/>
                </a:schemeClr>
              </a:solidFill>
            </a:endParaRPr>
          </a:p>
        </p:txBody>
      </p:sp>
      <p:sp>
        <p:nvSpPr>
          <p:cNvPr id="11" name="ZoneTexte 10">
            <a:extLst>
              <a:ext uri="{FF2B5EF4-FFF2-40B4-BE49-F238E27FC236}">
                <a16:creationId xmlns:a16="http://schemas.microsoft.com/office/drawing/2014/main" id="{0823C36E-F675-4996-A230-7A4203814846}"/>
              </a:ext>
            </a:extLst>
          </p:cNvPr>
          <p:cNvSpPr txBox="1"/>
          <p:nvPr/>
        </p:nvSpPr>
        <p:spPr>
          <a:xfrm>
            <a:off x="8134057" y="4603904"/>
            <a:ext cx="2056140" cy="461665"/>
          </a:xfrm>
          <a:prstGeom prst="rect">
            <a:avLst/>
          </a:prstGeom>
          <a:noFill/>
        </p:spPr>
        <p:txBody>
          <a:bodyPr wrap="none" rtlCol="0">
            <a:spAutoFit/>
          </a:bodyPr>
          <a:lstStyle/>
          <a:p>
            <a:r>
              <a:rPr lang="fr-FR" sz="2400" dirty="0">
                <a:solidFill>
                  <a:schemeClr val="bg1">
                    <a:lumMod val="50000"/>
                  </a:schemeClr>
                </a:solidFill>
              </a:rPr>
              <a:t>Weak </a:t>
            </a:r>
            <a:r>
              <a:rPr lang="fr-FR" sz="2400" dirty="0" err="1">
                <a:solidFill>
                  <a:schemeClr val="bg1">
                    <a:lumMod val="50000"/>
                  </a:schemeClr>
                </a:solidFill>
              </a:rPr>
              <a:t>validator</a:t>
            </a:r>
            <a:endParaRPr lang="fr-FR" sz="2400" dirty="0">
              <a:solidFill>
                <a:schemeClr val="bg1">
                  <a:lumMod val="50000"/>
                </a:schemeClr>
              </a:solidFill>
            </a:endParaRPr>
          </a:p>
        </p:txBody>
      </p:sp>
    </p:spTree>
    <p:extLst>
      <p:ext uri="{BB962C8B-B14F-4D97-AF65-F5344CB8AC3E}">
        <p14:creationId xmlns:p14="http://schemas.microsoft.com/office/powerpoint/2010/main" val="2845569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1047860225"/>
              </p:ext>
            </p:extLst>
          </p:nvPr>
        </p:nvGraphicFramePr>
        <p:xfrm>
          <a:off x="317770" y="1049020"/>
          <a:ext cx="11556460" cy="5455920"/>
        </p:xfrm>
        <a:graphic>
          <a:graphicData uri="http://schemas.openxmlformats.org/drawingml/2006/table">
            <a:tbl>
              <a:tblPr firstRow="1" bandRow="1">
                <a:tableStyleId>{5C22544A-7EE6-4342-B048-85BDC9FD1C3A}</a:tableStyleId>
              </a:tblPr>
              <a:tblGrid>
                <a:gridCol w="3242029">
                  <a:extLst>
                    <a:ext uri="{9D8B030D-6E8A-4147-A177-3AD203B41FA5}">
                      <a16:colId xmlns:a16="http://schemas.microsoft.com/office/drawing/2014/main" val="2720861442"/>
                    </a:ext>
                  </a:extLst>
                </a:gridCol>
                <a:gridCol w="8314431">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dirty="0">
                          <a:solidFill>
                            <a:srgbClr val="FFFFFF"/>
                          </a:solidFill>
                          <a:effectLst/>
                          <a:latin typeface="Roboto"/>
                        </a:rPr>
                        <a:t>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max-</a:t>
                      </a:r>
                      <a:r>
                        <a:rPr lang="fr-FR" sz="2000" dirty="0" err="1">
                          <a:solidFill>
                            <a:srgbClr val="212121"/>
                          </a:solidFill>
                          <a:effectLst/>
                        </a:rPr>
                        <a:t>age</a:t>
                      </a:r>
                      <a:r>
                        <a:rPr lang="fr-FR" sz="2000" dirty="0">
                          <a:solidFill>
                            <a:srgbClr val="212121"/>
                          </a:solidFill>
                          <a:effectLst/>
                        </a:rPr>
                        <a:t>=86400</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peut être mise en cache par le navigateur et tout cache intermédiaire (elle est donc « </a:t>
                      </a:r>
                      <a:r>
                        <a:rPr lang="fr-FR" sz="2000" b="1" dirty="0">
                          <a:solidFill>
                            <a:srgbClr val="212121"/>
                          </a:solidFill>
                          <a:effectLst/>
                        </a:rPr>
                        <a:t>publique</a:t>
                      </a:r>
                      <a:r>
                        <a:rPr lang="fr-FR" sz="2000" dirty="0">
                          <a:solidFill>
                            <a:srgbClr val="212121"/>
                          </a:solidFill>
                          <a:effectLst/>
                        </a:rPr>
                        <a:t> ») pendant un maximum de 1 jour (60 secondes x 60 minutes x 24 heures)</a:t>
                      </a:r>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err="1">
                          <a:solidFill>
                            <a:srgbClr val="212121"/>
                          </a:solidFill>
                          <a:effectLst/>
                        </a:rPr>
                        <a:t>private</a:t>
                      </a:r>
                      <a:r>
                        <a:rPr lang="fr-FR" sz="2000" dirty="0">
                          <a:solidFill>
                            <a:srgbClr val="212121"/>
                          </a:solidFill>
                          <a:effectLst/>
                        </a:rPr>
                        <a:t>, max-</a:t>
                      </a:r>
                      <a:r>
                        <a:rPr lang="fr-FR" sz="2000" dirty="0" err="1">
                          <a:solidFill>
                            <a:srgbClr val="212121"/>
                          </a:solidFill>
                          <a:effectLst/>
                        </a:rPr>
                        <a:t>age</a:t>
                      </a:r>
                      <a:r>
                        <a:rPr lang="fr-FR" sz="2000" dirty="0">
                          <a:solidFill>
                            <a:srgbClr val="212121"/>
                          </a:solidFill>
                          <a:effectLst/>
                        </a:rPr>
                        <a:t>=600</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ne peut être mise en cache que par le navigateur du client pendant un maximum de 10 minutes (60 secondes x 10 minutes)</a:t>
                      </a:r>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public, max-</a:t>
                      </a:r>
                      <a:r>
                        <a:rPr lang="fr-FR" sz="2000" dirty="0" err="1">
                          <a:solidFill>
                            <a:srgbClr val="212121"/>
                          </a:solidFill>
                          <a:effectLst/>
                        </a:rPr>
                        <a:t>age</a:t>
                      </a:r>
                      <a:r>
                        <a:rPr lang="fr-FR" sz="2000" dirty="0">
                          <a:solidFill>
                            <a:srgbClr val="212121"/>
                          </a:solidFill>
                          <a:effectLst/>
                        </a:rPr>
                        <a:t>=600</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ne peut être mise en cache par le navigateur du client et les « </a:t>
                      </a:r>
                      <a:r>
                        <a:rPr lang="fr-FR" sz="2000" dirty="0" err="1">
                          <a:solidFill>
                            <a:srgbClr val="212121"/>
                          </a:solidFill>
                          <a:effectLst/>
                        </a:rPr>
                        <a:t>proxies</a:t>
                      </a:r>
                      <a:r>
                        <a:rPr lang="fr-FR" sz="2000" dirty="0">
                          <a:solidFill>
                            <a:srgbClr val="212121"/>
                          </a:solidFill>
                          <a:effectLst/>
                        </a:rPr>
                        <a:t> » du réseau pendant un maximum de 10 minutes (60 secondes x 10 minutes)</a:t>
                      </a:r>
                    </a:p>
                  </a:txBody>
                  <a:tcPr/>
                </a:tc>
                <a:extLst>
                  <a:ext uri="{0D108BD9-81ED-4DB2-BD59-A6C34878D82A}">
                    <a16:rowId xmlns:a16="http://schemas.microsoft.com/office/drawing/2014/main" val="1327751166"/>
                  </a:ext>
                </a:extLst>
              </a:tr>
              <a:tr h="170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no-store</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n'est pas autorisée à être mise en cache et doit être récupérée en intégralité à chaque requête.</a:t>
                      </a:r>
                    </a:p>
                  </a:txBody>
                  <a:tcPr/>
                </a:tc>
                <a:extLst>
                  <a:ext uri="{0D108BD9-81ED-4DB2-BD59-A6C34878D82A}">
                    <a16:rowId xmlns:a16="http://schemas.microsoft.com/office/drawing/2014/main" val="2649145876"/>
                  </a:ext>
                </a:extLst>
              </a:tr>
              <a:tr h="370840">
                <a:tc>
                  <a:txBody>
                    <a:bodyPr/>
                    <a:lstStyle/>
                    <a:p>
                      <a:r>
                        <a:rPr lang="fr-FR" sz="2000" dirty="0"/>
                        <a:t>no-cache</a:t>
                      </a:r>
                    </a:p>
                  </a:txBody>
                  <a:tcPr/>
                </a:tc>
                <a:tc>
                  <a:txBody>
                    <a:bodyPr/>
                    <a:lstStyle/>
                    <a:p>
                      <a:r>
                        <a:rPr lang="fr-FR" sz="2000" b="0" i="0" kern="1200" dirty="0">
                          <a:solidFill>
                            <a:schemeClr val="dk1"/>
                          </a:solidFill>
                          <a:effectLst/>
                          <a:latin typeface="+mn-lt"/>
                          <a:ea typeface="+mn-ea"/>
                          <a:cs typeface="+mn-cs"/>
                        </a:rPr>
                        <a:t>Cela vous permet de spécifier que la requête suivante pour le même contenu devra obligatoirement être validée par le serveur. Ceci rend l'entrée dans le cache directement périmée</a:t>
                      </a:r>
                      <a:endParaRPr lang="fr-FR" sz="2000" dirty="0"/>
                    </a:p>
                  </a:txBody>
                  <a:tcPr/>
                </a:tc>
                <a:extLst>
                  <a:ext uri="{0D108BD9-81ED-4DB2-BD59-A6C34878D82A}">
                    <a16:rowId xmlns:a16="http://schemas.microsoft.com/office/drawing/2014/main" val="3637776516"/>
                  </a:ext>
                </a:extLst>
              </a:tr>
              <a:tr h="370840">
                <a:tc>
                  <a:txBody>
                    <a:bodyPr/>
                    <a:lstStyle/>
                    <a:p>
                      <a:r>
                        <a:rPr lang="fr-FR" sz="2000"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hlinkClick r:id="rId2"/>
                        </a:rPr>
                        <a:t>https://fr.wikipedia.org/wiki/Cache-Control</a:t>
                      </a:r>
                      <a:endParaRPr lang="fr-FR" sz="2000"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
        <p:nvSpPr>
          <p:cNvPr id="4" name="Rectangle 3">
            <a:extLst>
              <a:ext uri="{FF2B5EF4-FFF2-40B4-BE49-F238E27FC236}">
                <a16:creationId xmlns:a16="http://schemas.microsoft.com/office/drawing/2014/main" id="{750E216E-8BF4-4F43-A6F4-D0352030F703}"/>
              </a:ext>
            </a:extLst>
          </p:cNvPr>
          <p:cNvSpPr/>
          <p:nvPr/>
        </p:nvSpPr>
        <p:spPr>
          <a:xfrm>
            <a:off x="211242" y="6068613"/>
            <a:ext cx="4222213" cy="307777"/>
          </a:xfrm>
          <a:prstGeom prst="rect">
            <a:avLst/>
          </a:prstGeom>
        </p:spPr>
        <p:txBody>
          <a:bodyPr wrap="square">
            <a:spAutoFit/>
          </a:bodyPr>
          <a:lstStyle/>
          <a:p>
            <a:r>
              <a:rPr lang="fr-FR" sz="1400" i="1" dirty="0">
                <a:solidFill>
                  <a:schemeClr val="accent1">
                    <a:lumMod val="75000"/>
                  </a:schemeClr>
                </a:solidFill>
              </a:rPr>
              <a:t>Example: </a:t>
            </a:r>
            <a:r>
              <a:rPr lang="fr-FR" sz="1400" i="1" dirty="0" err="1">
                <a:solidFill>
                  <a:schemeClr val="accent1">
                    <a:lumMod val="75000"/>
                  </a:schemeClr>
                </a:solidFill>
              </a:rPr>
              <a:t>Cache-Control:private,max-age</a:t>
            </a:r>
            <a:r>
              <a:rPr lang="fr-FR" sz="1400" i="1" dirty="0">
                <a:solidFill>
                  <a:schemeClr val="accent1">
                    <a:lumMod val="75000"/>
                  </a:schemeClr>
                </a:solidFill>
              </a:rPr>
              <a:t>=100 </a:t>
            </a:r>
            <a:endParaRPr lang="fr-FR" sz="1400" dirty="0"/>
          </a:p>
        </p:txBody>
      </p:sp>
    </p:spTree>
    <p:extLst>
      <p:ext uri="{BB962C8B-B14F-4D97-AF65-F5344CB8AC3E}">
        <p14:creationId xmlns:p14="http://schemas.microsoft.com/office/powerpoint/2010/main" val="2319944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540D24-4253-4F01-9F3D-B44686FEE4D5}"/>
              </a:ext>
            </a:extLst>
          </p:cNvPr>
          <p:cNvSpPr>
            <a:spLocks noGrp="1"/>
          </p:cNvSpPr>
          <p:nvPr>
            <p:ph type="title"/>
          </p:nvPr>
        </p:nvSpPr>
        <p:spPr/>
        <p:txBody>
          <a:bodyPr/>
          <a:lstStyle/>
          <a:p>
            <a:r>
              <a:rPr lang="fr-FR" dirty="0"/>
              <a:t>REST cache HTTP/1.1 : Assets </a:t>
            </a:r>
            <a:r>
              <a:rPr lang="fr-FR" dirty="0" err="1"/>
              <a:t>static</a:t>
            </a:r>
            <a:endParaRPr lang="fr-FR" dirty="0"/>
          </a:p>
        </p:txBody>
      </p:sp>
      <p:sp>
        <p:nvSpPr>
          <p:cNvPr id="3" name="Espace réservé du contenu 2">
            <a:extLst>
              <a:ext uri="{FF2B5EF4-FFF2-40B4-BE49-F238E27FC236}">
                <a16:creationId xmlns:a16="http://schemas.microsoft.com/office/drawing/2014/main" id="{E9DD6C2B-FAC9-4F24-8E5F-6B1CF2A46B18}"/>
              </a:ext>
            </a:extLst>
          </p:cNvPr>
          <p:cNvSpPr>
            <a:spLocks noGrp="1"/>
          </p:cNvSpPr>
          <p:nvPr>
            <p:ph idx="1"/>
          </p:nvPr>
        </p:nvSpPr>
        <p:spPr/>
        <p:txBody>
          <a:bodyPr/>
          <a:lstStyle/>
          <a:p>
            <a:pPr marL="0" indent="0">
              <a:buNone/>
            </a:pPr>
            <a:r>
              <a:rPr lang="en-US" dirty="0">
                <a:solidFill>
                  <a:srgbClr val="0070C0"/>
                </a:solidFill>
              </a:rPr>
              <a:t>Version 1.0.0</a:t>
            </a:r>
          </a:p>
          <a:p>
            <a:pPr marL="0" indent="0">
              <a:buNone/>
            </a:pPr>
            <a:r>
              <a:rPr lang="en-US" dirty="0"/>
              <a:t>&lt;link </a:t>
            </a:r>
            <a:r>
              <a:rPr lang="en-US" dirty="0" err="1"/>
              <a:t>href</a:t>
            </a:r>
            <a:r>
              <a:rPr lang="en-US" dirty="0"/>
              <a:t>="./static/</a:t>
            </a:r>
            <a:r>
              <a:rPr lang="en-US" dirty="0" err="1"/>
              <a:t>css</a:t>
            </a:r>
            <a:r>
              <a:rPr lang="en-US" dirty="0"/>
              <a:t>/</a:t>
            </a:r>
            <a:r>
              <a:rPr lang="en-US" dirty="0">
                <a:solidFill>
                  <a:srgbClr val="0070C0"/>
                </a:solidFill>
              </a:rPr>
              <a:t>1.251f08ce</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p>
          <a:p>
            <a:pPr marL="0" indent="0">
              <a:buNone/>
            </a:pPr>
            <a:endParaRPr lang="fr-FR" i="1" dirty="0">
              <a:solidFill>
                <a:schemeClr val="accent1">
                  <a:lumMod val="75000"/>
                </a:schemeClr>
              </a:solidFill>
            </a:endParaRPr>
          </a:p>
          <a:p>
            <a:pPr marL="0" indent="0">
              <a:buNone/>
            </a:pPr>
            <a:endParaRPr lang="fr-FR" i="1" dirty="0">
              <a:solidFill>
                <a:schemeClr val="accent1">
                  <a:lumMod val="75000"/>
                </a:schemeClr>
              </a:solidFill>
            </a:endParaRPr>
          </a:p>
          <a:p>
            <a:pPr marL="0" indent="0">
              <a:buNone/>
            </a:pPr>
            <a:r>
              <a:rPr lang="en-US" dirty="0">
                <a:solidFill>
                  <a:srgbClr val="00B050"/>
                </a:solidFill>
              </a:rPr>
              <a:t>Version 2.0.0</a:t>
            </a:r>
            <a:endParaRPr lang="fr-FR" i="1" dirty="0">
              <a:solidFill>
                <a:srgbClr val="00B050"/>
              </a:solidFill>
            </a:endParaRPr>
          </a:p>
          <a:p>
            <a:pPr marL="0" indent="0">
              <a:buNone/>
            </a:pPr>
            <a:r>
              <a:rPr lang="en-US" dirty="0"/>
              <a:t>&lt;link </a:t>
            </a:r>
            <a:r>
              <a:rPr lang="en-US" dirty="0" err="1"/>
              <a:t>href</a:t>
            </a:r>
            <a:r>
              <a:rPr lang="en-US" dirty="0"/>
              <a:t>="./static/</a:t>
            </a:r>
            <a:r>
              <a:rPr lang="en-US" dirty="0" err="1"/>
              <a:t>css</a:t>
            </a:r>
            <a:r>
              <a:rPr lang="en-US" dirty="0"/>
              <a:t>/</a:t>
            </a:r>
            <a:r>
              <a:rPr lang="en-US" dirty="0">
                <a:solidFill>
                  <a:srgbClr val="00B050"/>
                </a:solidFill>
              </a:rPr>
              <a:t>1.c9f85026</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endParaRPr lang="fr-FR" dirty="0"/>
          </a:p>
          <a:p>
            <a:pPr marL="0" indent="0">
              <a:buNone/>
            </a:pPr>
            <a:endParaRPr lang="fr-FR" dirty="0"/>
          </a:p>
        </p:txBody>
      </p:sp>
    </p:spTree>
    <p:extLst>
      <p:ext uri="{BB962C8B-B14F-4D97-AF65-F5344CB8AC3E}">
        <p14:creationId xmlns:p14="http://schemas.microsoft.com/office/powerpoint/2010/main" val="9158118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590889"/>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84</a:t>
            </a:fld>
            <a:endParaRPr lang="fr-FR"/>
          </a:p>
        </p:txBody>
      </p:sp>
    </p:spTree>
    <p:extLst>
      <p:ext uri="{BB962C8B-B14F-4D97-AF65-F5344CB8AC3E}">
        <p14:creationId xmlns:p14="http://schemas.microsoft.com/office/powerpoint/2010/main" val="707037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1554" y="-219598"/>
            <a:ext cx="10515600" cy="1325563"/>
          </a:xfrm>
        </p:spPr>
        <p:txBody>
          <a:bodyPr/>
          <a:lstStyle/>
          <a:p>
            <a:r>
              <a:rPr lang="fr-FR" dirty="0"/>
              <a:t>Niveau 3 : Les liens hypermédia (HATEOAS)</a:t>
            </a:r>
          </a:p>
        </p:txBody>
      </p:sp>
      <p:sp>
        <p:nvSpPr>
          <p:cNvPr id="3" name="Espace réservé du contenu 2"/>
          <p:cNvSpPr>
            <a:spLocks noGrp="1"/>
          </p:cNvSpPr>
          <p:nvPr>
            <p:ph idx="1"/>
          </p:nvPr>
        </p:nvSpPr>
        <p:spPr>
          <a:xfrm>
            <a:off x="339213" y="789610"/>
            <a:ext cx="11513574" cy="632709"/>
          </a:xfrm>
        </p:spPr>
        <p:txBody>
          <a:bodyPr>
            <a:normAutofit/>
          </a:bodyPr>
          <a:lstStyle/>
          <a:p>
            <a:pPr marL="0" indent="0">
              <a:buNone/>
            </a:pPr>
            <a:r>
              <a:rPr lang="fr-FR" sz="3600" dirty="0"/>
              <a:t>Il existe actuellement plusieurs formats standardisés ou non :</a:t>
            </a:r>
          </a:p>
          <a:p>
            <a:endParaRPr lang="fr-FR" sz="3600" dirty="0"/>
          </a:p>
        </p:txBody>
      </p:sp>
      <p:sp>
        <p:nvSpPr>
          <p:cNvPr id="5" name="Rectangle 4">
            <a:extLst>
              <a:ext uri="{FF2B5EF4-FFF2-40B4-BE49-F238E27FC236}">
                <a16:creationId xmlns:a16="http://schemas.microsoft.com/office/drawing/2014/main" id="{FF6C3F79-729F-4525-B15A-F072AD2483F0}"/>
              </a:ext>
            </a:extLst>
          </p:cNvPr>
          <p:cNvSpPr/>
          <p:nvPr/>
        </p:nvSpPr>
        <p:spPr>
          <a:xfrm>
            <a:off x="108155" y="6488668"/>
            <a:ext cx="7561007" cy="369332"/>
          </a:xfrm>
          <a:prstGeom prst="rect">
            <a:avLst/>
          </a:prstGeom>
        </p:spPr>
        <p:txBody>
          <a:bodyPr wrap="square">
            <a:spAutoFit/>
          </a:bodyPr>
          <a:lstStyle/>
          <a:p>
            <a:r>
              <a:rPr lang="fr-FR" dirty="0">
                <a:hlinkClick r:id="rId2"/>
              </a:rPr>
              <a:t>https://sookocheff.com/post/api/on-choosing-a-hypermedia-format/</a:t>
            </a:r>
            <a:endParaRPr lang="fr-FR" dirty="0"/>
          </a:p>
        </p:txBody>
      </p:sp>
      <p:graphicFrame>
        <p:nvGraphicFramePr>
          <p:cNvPr id="4" name="Tableau 3">
            <a:extLst>
              <a:ext uri="{FF2B5EF4-FFF2-40B4-BE49-F238E27FC236}">
                <a16:creationId xmlns:a16="http://schemas.microsoft.com/office/drawing/2014/main" id="{212B5019-1F80-4281-BB79-DBF871A22085}"/>
              </a:ext>
            </a:extLst>
          </p:cNvPr>
          <p:cNvGraphicFramePr>
            <a:graphicFrameLocks noGrp="1"/>
          </p:cNvGraphicFramePr>
          <p:nvPr>
            <p:extLst>
              <p:ext uri="{D42A27DB-BD31-4B8C-83A1-F6EECF244321}">
                <p14:modId xmlns:p14="http://schemas.microsoft.com/office/powerpoint/2010/main" val="3709783619"/>
              </p:ext>
            </p:extLst>
          </p:nvPr>
        </p:nvGraphicFramePr>
        <p:xfrm>
          <a:off x="339213" y="1497725"/>
          <a:ext cx="11513574" cy="3862549"/>
        </p:xfrm>
        <a:graphic>
          <a:graphicData uri="http://schemas.openxmlformats.org/drawingml/2006/table">
            <a:tbl>
              <a:tblPr firstRow="1" bandRow="1">
                <a:tableStyleId>{5C22544A-7EE6-4342-B048-85BDC9FD1C3A}</a:tableStyleId>
              </a:tblPr>
              <a:tblGrid>
                <a:gridCol w="2487561">
                  <a:extLst>
                    <a:ext uri="{9D8B030D-6E8A-4147-A177-3AD203B41FA5}">
                      <a16:colId xmlns:a16="http://schemas.microsoft.com/office/drawing/2014/main" val="2644993542"/>
                    </a:ext>
                  </a:extLst>
                </a:gridCol>
                <a:gridCol w="4080387">
                  <a:extLst>
                    <a:ext uri="{9D8B030D-6E8A-4147-A177-3AD203B41FA5}">
                      <a16:colId xmlns:a16="http://schemas.microsoft.com/office/drawing/2014/main" val="4185326040"/>
                    </a:ext>
                  </a:extLst>
                </a:gridCol>
                <a:gridCol w="4945626">
                  <a:extLst>
                    <a:ext uri="{9D8B030D-6E8A-4147-A177-3AD203B41FA5}">
                      <a16:colId xmlns:a16="http://schemas.microsoft.com/office/drawing/2014/main" val="685844472"/>
                    </a:ext>
                  </a:extLst>
                </a:gridCol>
              </a:tblGrid>
              <a:tr h="331160">
                <a:tc>
                  <a:txBody>
                    <a:bodyPr/>
                    <a:lstStyle/>
                    <a:p>
                      <a:endParaRPr lang="fr-FR" dirty="0"/>
                    </a:p>
                  </a:txBody>
                  <a:tcPr/>
                </a:tc>
                <a:tc>
                  <a:txBody>
                    <a:bodyPr/>
                    <a:lstStyle/>
                    <a:p>
                      <a:endParaRPr lang="fr-FR" dirty="0"/>
                    </a:p>
                  </a:txBody>
                  <a:tcPr/>
                </a:tc>
                <a:tc>
                  <a:txBody>
                    <a:bodyPr/>
                    <a:lstStyle/>
                    <a:p>
                      <a:endParaRPr lang="fr-FR"/>
                    </a:p>
                  </a:txBody>
                  <a:tcPr/>
                </a:tc>
                <a:extLst>
                  <a:ext uri="{0D108BD9-81ED-4DB2-BD59-A6C34878D82A}">
                    <a16:rowId xmlns:a16="http://schemas.microsoft.com/office/drawing/2014/main" val="352988897"/>
                  </a:ext>
                </a:extLst>
              </a:tr>
              <a:tr h="816560">
                <a:tc>
                  <a:txBody>
                    <a:bodyPr/>
                    <a:lstStyle/>
                    <a:p>
                      <a:r>
                        <a:rPr lang="fr-FR" sz="1800" dirty="0"/>
                        <a:t>HAL</a:t>
                      </a:r>
                      <a:endParaRPr lang="fr-FR" dirty="0"/>
                    </a:p>
                  </a:txBody>
                  <a:tcPr/>
                </a:tc>
                <a:tc>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hlinkClick r:id="rId3"/>
                        </a:rPr>
                        <a:t>http://stateless.co/hal_specification.html</a:t>
                      </a:r>
                      <a:endParaRPr lang="fr-FR" sz="1800" dirty="0"/>
                    </a:p>
                  </a:txBody>
                  <a:tcPr/>
                </a:tc>
                <a:extLst>
                  <a:ext uri="{0D108BD9-81ED-4DB2-BD59-A6C34878D82A}">
                    <a16:rowId xmlns:a16="http://schemas.microsoft.com/office/drawing/2014/main" val="2052735129"/>
                  </a:ext>
                </a:extLst>
              </a:tr>
              <a:tr h="571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JSON:API </a:t>
                      </a:r>
                      <a:endParaRPr lang="fr-FR" dirty="0"/>
                    </a:p>
                    <a:p>
                      <a:endParaRPr lang="fr-FR" dirty="0"/>
                    </a:p>
                  </a:txBody>
                  <a:tcPr/>
                </a:tc>
                <a:tc>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hlinkClick r:id="rId4"/>
                        </a:rPr>
                        <a:t>http://jsonapi.org</a:t>
                      </a:r>
                      <a:endParaRPr lang="fr-FR" sz="1800" dirty="0"/>
                    </a:p>
                  </a:txBody>
                  <a:tcPr/>
                </a:tc>
                <a:extLst>
                  <a:ext uri="{0D108BD9-81ED-4DB2-BD59-A6C34878D82A}">
                    <a16:rowId xmlns:a16="http://schemas.microsoft.com/office/drawing/2014/main" val="4159242693"/>
                  </a:ext>
                </a:extLst>
              </a:tr>
              <a:tr h="1034309">
                <a:tc>
                  <a:txBody>
                    <a:bodyPr/>
                    <a:lstStyle/>
                    <a:p>
                      <a:r>
                        <a:rPr lang="fr-FR" sz="1800" dirty="0"/>
                        <a:t>JSON-LD </a:t>
                      </a:r>
                      <a:r>
                        <a:rPr lang="fr-FR" sz="1800" dirty="0">
                          <a:solidFill>
                            <a:schemeClr val="bg1">
                              <a:lumMod val="50000"/>
                            </a:schemeClr>
                          </a:solidFill>
                        </a:rPr>
                        <a:t>(HYDRA)</a:t>
                      </a:r>
                      <a:endParaRPr lang="fr-FR" dirty="0">
                        <a:solidFill>
                          <a:schemeClr val="bg1">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hlinkClick r:id="rId5">
                            <a:extLst>
                              <a:ext uri="{A12FA001-AC4F-418D-AE19-62706E023703}">
                                <ahyp:hlinkClr xmlns:ahyp="http://schemas.microsoft.com/office/drawing/2018/hyperlinkcolor" val="tx"/>
                              </a:ext>
                            </a:extLst>
                          </a:hlinkClick>
                        </a:rPr>
                        <a:t>http://json-ld.org</a:t>
                      </a:r>
                      <a:r>
                        <a:rPr lang="fr-FR" sz="18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hlinkClick r:id="rId6">
                            <a:extLst>
                              <a:ext uri="{A12FA001-AC4F-418D-AE19-62706E023703}">
                                <ahyp:hlinkClr xmlns:ahyp="http://schemas.microsoft.com/office/drawing/2018/hyperlinkcolor" val="tx"/>
                              </a:ext>
                            </a:extLst>
                          </a:hlinkClick>
                        </a:rPr>
                        <a:t>https://www.w3.org/TR/json-ld/</a:t>
                      </a:r>
                      <a:r>
                        <a:rPr lang="fr-FR" sz="18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hlinkClick r:id="rId7">
                            <a:extLst>
                              <a:ext uri="{A12FA001-AC4F-418D-AE19-62706E023703}">
                                <ahyp:hlinkClr xmlns:ahyp="http://schemas.microsoft.com/office/drawing/2018/hyperlinkcolor" val="tx"/>
                              </a:ext>
                            </a:extLst>
                          </a:hlinkClick>
                        </a:rPr>
                        <a:t>http://www.hydra-cg.com</a:t>
                      </a:r>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1801634613"/>
                  </a:ext>
                </a:extLst>
              </a:tr>
              <a:tr h="0">
                <a:tc>
                  <a:txBody>
                    <a:bodyPr/>
                    <a:lstStyle/>
                    <a:p>
                      <a:r>
                        <a:rPr lang="fr-FR" sz="1800" dirty="0"/>
                        <a:t>Custom</a:t>
                      </a:r>
                      <a:endParaRPr lang="fr-FR" dirty="0"/>
                    </a:p>
                  </a:txBody>
                  <a:tcPr/>
                </a:tc>
                <a:tc>
                  <a:txBody>
                    <a:bodyPr/>
                    <a:lstStyle/>
                    <a:p>
                      <a:r>
                        <a:rPr lang="fr-FR" sz="1800" dirty="0"/>
                        <a:t>Comme GitHub, inventer son propre format</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hlinkClick r:id="rId8"/>
                        </a:rPr>
                        <a:t>https://api.github.com</a:t>
                      </a:r>
                      <a:br>
                        <a:rPr lang="fr-FR" sz="1800" dirty="0"/>
                      </a:br>
                      <a:r>
                        <a:rPr lang="fr-FR" dirty="0">
                          <a:hlinkClick r:id="rId9"/>
                        </a:rPr>
                        <a:t>http://course-rest.azurewebsites.net/api</a:t>
                      </a:r>
                      <a:endParaRPr lang="fr-FR" sz="1800" dirty="0"/>
                    </a:p>
                  </a:txBody>
                  <a:tcPr/>
                </a:tc>
                <a:extLst>
                  <a:ext uri="{0D108BD9-81ED-4DB2-BD59-A6C34878D82A}">
                    <a16:rowId xmlns:a16="http://schemas.microsoft.com/office/drawing/2014/main" val="3139174251"/>
                  </a:ext>
                </a:extLst>
              </a:tr>
              <a:tr h="33116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t>Collection+JSON</a:t>
                      </a:r>
                      <a:r>
                        <a:rPr lang="fr-FR" sz="1800" dirty="0"/>
                        <a:t>, SIREN</a:t>
                      </a:r>
                      <a:endParaRPr lang="fr-FR" dirty="0"/>
                    </a:p>
                  </a:txBody>
                  <a:tcPr/>
                </a:tc>
                <a:tc>
                  <a:txBody>
                    <a:bodyPr/>
                    <a:lstStyle/>
                    <a:p>
                      <a:endParaRPr lang="fr-FR" dirty="0"/>
                    </a:p>
                  </a:txBody>
                  <a:tcPr/>
                </a:tc>
                <a:extLst>
                  <a:ext uri="{0D108BD9-81ED-4DB2-BD59-A6C34878D82A}">
                    <a16:rowId xmlns:a16="http://schemas.microsoft.com/office/drawing/2014/main" val="3790842231"/>
                  </a:ext>
                </a:extLst>
              </a:tr>
            </a:tbl>
          </a:graphicData>
        </a:graphic>
      </p:graphicFrame>
    </p:spTree>
    <p:extLst>
      <p:ext uri="{BB962C8B-B14F-4D97-AF65-F5344CB8AC3E}">
        <p14:creationId xmlns:p14="http://schemas.microsoft.com/office/powerpoint/2010/main" val="3672346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3" y="1468619"/>
            <a:ext cx="5898280" cy="4891344"/>
          </a:xfrm>
        </p:spPr>
        <p:txBody>
          <a:bodyPr>
            <a:normAutofit lnSpcReduction="10000"/>
          </a:bodyPr>
          <a:lstStyle/>
          <a:p>
            <a:pPr marL="0" indent="0">
              <a:buNone/>
            </a:pPr>
            <a:r>
              <a:rPr lang="fr-FR" sz="3600" dirty="0" err="1"/>
              <a:t>Swagger</a:t>
            </a:r>
            <a:r>
              <a:rPr lang="fr-FR" sz="3600" dirty="0"/>
              <a:t> permet de documenter et d’exposer la documentation de son API. C’est une spécification qui permet de décrire et documenter son API REST </a:t>
            </a:r>
          </a:p>
          <a:p>
            <a:pPr marL="0" indent="0">
              <a:buNone/>
            </a:pPr>
            <a:endParaRPr lang="fr-FR" sz="3600" dirty="0"/>
          </a:p>
          <a:p>
            <a:r>
              <a:rPr lang="fr-FR" sz="3600" dirty="0">
                <a:solidFill>
                  <a:schemeClr val="bg1">
                    <a:lumMod val="50000"/>
                  </a:schemeClr>
                </a:solidFill>
              </a:rPr>
              <a:t>Compréhensible ordinateur </a:t>
            </a:r>
          </a:p>
          <a:p>
            <a:r>
              <a:rPr lang="fr-FR" sz="3600" dirty="0">
                <a:solidFill>
                  <a:schemeClr val="bg1">
                    <a:lumMod val="50000"/>
                  </a:schemeClr>
                </a:solidFill>
              </a:rPr>
              <a:t>Compréhensible humain </a:t>
            </a:r>
          </a:p>
        </p:txBody>
      </p:sp>
      <p:pic>
        <p:nvPicPr>
          <p:cNvPr id="6" name="Image 5">
            <a:extLst>
              <a:ext uri="{FF2B5EF4-FFF2-40B4-BE49-F238E27FC236}">
                <a16:creationId xmlns:a16="http://schemas.microsoft.com/office/drawing/2014/main" id="{E5630B81-4DF2-4380-A161-03FCD881842A}"/>
              </a:ext>
            </a:extLst>
          </p:cNvPr>
          <p:cNvPicPr>
            <a:picLocks noChangeAspect="1"/>
          </p:cNvPicPr>
          <p:nvPr/>
        </p:nvPicPr>
        <p:blipFill>
          <a:blip r:embed="rId2"/>
          <a:stretch>
            <a:fillRect/>
          </a:stretch>
        </p:blipFill>
        <p:spPr>
          <a:xfrm>
            <a:off x="6996988" y="1917289"/>
            <a:ext cx="4771150" cy="3628103"/>
          </a:xfrm>
          <a:prstGeom prst="rect">
            <a:avLst/>
          </a:prstGeom>
        </p:spPr>
      </p:pic>
      <p:sp>
        <p:nvSpPr>
          <p:cNvPr id="7" name="Rectangle 6">
            <a:extLst>
              <a:ext uri="{FF2B5EF4-FFF2-40B4-BE49-F238E27FC236}">
                <a16:creationId xmlns:a16="http://schemas.microsoft.com/office/drawing/2014/main" id="{3140EC73-547F-44CF-A68A-4EA45A494464}"/>
              </a:ext>
            </a:extLst>
          </p:cNvPr>
          <p:cNvSpPr/>
          <p:nvPr/>
        </p:nvSpPr>
        <p:spPr>
          <a:xfrm>
            <a:off x="7768219" y="5633883"/>
            <a:ext cx="3398816" cy="523220"/>
          </a:xfrm>
          <a:prstGeom prst="rect">
            <a:avLst/>
          </a:prstGeom>
        </p:spPr>
        <p:txBody>
          <a:bodyPr wrap="none">
            <a:spAutoFit/>
          </a:bodyPr>
          <a:lstStyle/>
          <a:p>
            <a:r>
              <a:rPr lang="fr-FR" sz="2800" dirty="0" err="1"/>
              <a:t>OpenAPI</a:t>
            </a:r>
            <a:r>
              <a:rPr lang="fr-FR" sz="2800" dirty="0"/>
              <a:t> </a:t>
            </a:r>
            <a:r>
              <a:rPr lang="fr-FR" sz="2800" dirty="0" err="1"/>
              <a:t>Specification</a:t>
            </a:r>
            <a:endParaRPr lang="fr-FR" sz="2800" dirty="0"/>
          </a:p>
        </p:txBody>
      </p:sp>
    </p:spTree>
    <p:extLst>
      <p:ext uri="{BB962C8B-B14F-4D97-AF65-F5344CB8AC3E}">
        <p14:creationId xmlns:p14="http://schemas.microsoft.com/office/powerpoint/2010/main" val="2974171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Autofit/>
          </a:bodyPr>
          <a:lstStyle/>
          <a:p>
            <a:pPr algn="ctr"/>
            <a:r>
              <a:rPr lang="fr-FR" sz="19300" dirty="0"/>
              <a:t>One more </a:t>
            </a:r>
            <a:r>
              <a:rPr lang="fr-FR" sz="19300" dirty="0" err="1"/>
              <a:t>thing</a:t>
            </a:r>
            <a:r>
              <a:rPr lang="fr-FR" sz="19300" dirty="0"/>
              <a:t> !</a:t>
            </a:r>
          </a:p>
        </p:txBody>
      </p:sp>
    </p:spTree>
    <p:extLst>
      <p:ext uri="{BB962C8B-B14F-4D97-AF65-F5344CB8AC3E}">
        <p14:creationId xmlns:p14="http://schemas.microsoft.com/office/powerpoint/2010/main" val="7474169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E50DD9-30BF-4059-8C23-F439114B6042}"/>
              </a:ext>
            </a:extLst>
          </p:cNvPr>
          <p:cNvSpPr>
            <a:spLocks noGrp="1"/>
          </p:cNvSpPr>
          <p:nvPr>
            <p:ph type="title"/>
          </p:nvPr>
        </p:nvSpPr>
        <p:spPr/>
        <p:txBody>
          <a:bodyPr/>
          <a:lstStyle/>
          <a:p>
            <a:r>
              <a:rPr lang="fr-FR" dirty="0"/>
              <a:t>HTTP2</a:t>
            </a:r>
          </a:p>
        </p:txBody>
      </p:sp>
      <p:sp>
        <p:nvSpPr>
          <p:cNvPr id="4" name="Rectangle 3">
            <a:extLst>
              <a:ext uri="{FF2B5EF4-FFF2-40B4-BE49-F238E27FC236}">
                <a16:creationId xmlns:a16="http://schemas.microsoft.com/office/drawing/2014/main" id="{51AA45CB-77DB-421F-978E-B9917E8448C8}"/>
              </a:ext>
            </a:extLst>
          </p:cNvPr>
          <p:cNvSpPr/>
          <p:nvPr/>
        </p:nvSpPr>
        <p:spPr>
          <a:xfrm>
            <a:off x="117987" y="6349303"/>
            <a:ext cx="7541342" cy="369332"/>
          </a:xfrm>
          <a:prstGeom prst="rect">
            <a:avLst/>
          </a:prstGeom>
        </p:spPr>
        <p:txBody>
          <a:bodyPr wrap="square">
            <a:spAutoFit/>
          </a:bodyPr>
          <a:lstStyle/>
          <a:p>
            <a:r>
              <a:rPr lang="fr-FR" dirty="0">
                <a:hlinkClick r:id="rId2"/>
              </a:rPr>
              <a:t>https://developers.google.com/web/fundamentals/performance/http2/</a:t>
            </a:r>
            <a:endParaRPr lang="fr-FR" dirty="0"/>
          </a:p>
        </p:txBody>
      </p:sp>
      <p:pic>
        <p:nvPicPr>
          <p:cNvPr id="7" name="Image 6">
            <a:extLst>
              <a:ext uri="{FF2B5EF4-FFF2-40B4-BE49-F238E27FC236}">
                <a16:creationId xmlns:a16="http://schemas.microsoft.com/office/drawing/2014/main" id="{165D1D8E-73CF-47D3-8118-02166E76C525}"/>
              </a:ext>
            </a:extLst>
          </p:cNvPr>
          <p:cNvPicPr>
            <a:picLocks noChangeAspect="1"/>
          </p:cNvPicPr>
          <p:nvPr/>
        </p:nvPicPr>
        <p:blipFill>
          <a:blip r:embed="rId3"/>
          <a:stretch>
            <a:fillRect/>
          </a:stretch>
        </p:blipFill>
        <p:spPr>
          <a:xfrm>
            <a:off x="838200" y="2029822"/>
            <a:ext cx="10357644" cy="3073657"/>
          </a:xfrm>
          <a:prstGeom prst="rect">
            <a:avLst/>
          </a:prstGeom>
        </p:spPr>
      </p:pic>
    </p:spTree>
    <p:extLst>
      <p:ext uri="{BB962C8B-B14F-4D97-AF65-F5344CB8AC3E}">
        <p14:creationId xmlns:p14="http://schemas.microsoft.com/office/powerpoint/2010/main" val="39393616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E2E07D-F8B6-48B5-9DAB-A18A531D963B}"/>
              </a:ext>
            </a:extLst>
          </p:cNvPr>
          <p:cNvSpPr>
            <a:spLocks noGrp="1"/>
          </p:cNvSpPr>
          <p:nvPr>
            <p:ph type="title"/>
          </p:nvPr>
        </p:nvSpPr>
        <p:spPr/>
        <p:txBody>
          <a:bodyPr/>
          <a:lstStyle/>
          <a:p>
            <a:r>
              <a:rPr lang="fr-FR" dirty="0"/>
              <a:t>Quel technologie choisir ?</a:t>
            </a:r>
          </a:p>
        </p:txBody>
      </p:sp>
      <p:sp>
        <p:nvSpPr>
          <p:cNvPr id="4" name="ZoneTexte 3">
            <a:extLst>
              <a:ext uri="{FF2B5EF4-FFF2-40B4-BE49-F238E27FC236}">
                <a16:creationId xmlns:a16="http://schemas.microsoft.com/office/drawing/2014/main" id="{158AE80D-8FEA-4456-9B19-A7B3BFA03AC1}"/>
              </a:ext>
            </a:extLst>
          </p:cNvPr>
          <p:cNvSpPr txBox="1"/>
          <p:nvPr/>
        </p:nvSpPr>
        <p:spPr>
          <a:xfrm>
            <a:off x="5717727" y="2921166"/>
            <a:ext cx="2940485" cy="1015663"/>
          </a:xfrm>
          <a:prstGeom prst="rect">
            <a:avLst/>
          </a:prstGeom>
          <a:noFill/>
        </p:spPr>
        <p:txBody>
          <a:bodyPr wrap="none" rtlCol="0">
            <a:spAutoFit/>
          </a:bodyPr>
          <a:lstStyle/>
          <a:p>
            <a:r>
              <a:rPr lang="fr-FR" sz="6000" dirty="0" err="1"/>
              <a:t>GraphQL</a:t>
            </a:r>
            <a:endParaRPr lang="fr-FR" sz="6000" dirty="0"/>
          </a:p>
        </p:txBody>
      </p:sp>
      <p:sp>
        <p:nvSpPr>
          <p:cNvPr id="7" name="ZoneTexte 6">
            <a:extLst>
              <a:ext uri="{FF2B5EF4-FFF2-40B4-BE49-F238E27FC236}">
                <a16:creationId xmlns:a16="http://schemas.microsoft.com/office/drawing/2014/main" id="{064AB4E9-E98E-4D70-8DF2-FE20337C3BB4}"/>
              </a:ext>
            </a:extLst>
          </p:cNvPr>
          <p:cNvSpPr txBox="1"/>
          <p:nvPr/>
        </p:nvSpPr>
        <p:spPr>
          <a:xfrm>
            <a:off x="3257068" y="2921164"/>
            <a:ext cx="1523430" cy="1015663"/>
          </a:xfrm>
          <a:prstGeom prst="rect">
            <a:avLst/>
          </a:prstGeom>
          <a:noFill/>
        </p:spPr>
        <p:txBody>
          <a:bodyPr wrap="none" rtlCol="0">
            <a:spAutoFit/>
          </a:bodyPr>
          <a:lstStyle/>
          <a:p>
            <a:r>
              <a:rPr lang="fr-FR" sz="6000" dirty="0" err="1"/>
              <a:t>Rest</a:t>
            </a:r>
            <a:endParaRPr lang="fr-FR" sz="6000" dirty="0"/>
          </a:p>
        </p:txBody>
      </p:sp>
      <p:sp>
        <p:nvSpPr>
          <p:cNvPr id="8" name="ZoneTexte 7">
            <a:extLst>
              <a:ext uri="{FF2B5EF4-FFF2-40B4-BE49-F238E27FC236}">
                <a16:creationId xmlns:a16="http://schemas.microsoft.com/office/drawing/2014/main" id="{9607A124-06FC-4AC8-AA97-F95ACE1EE740}"/>
              </a:ext>
            </a:extLst>
          </p:cNvPr>
          <p:cNvSpPr txBox="1"/>
          <p:nvPr/>
        </p:nvSpPr>
        <p:spPr>
          <a:xfrm>
            <a:off x="9455197" y="2921165"/>
            <a:ext cx="1773242" cy="1015663"/>
          </a:xfrm>
          <a:prstGeom prst="rect">
            <a:avLst/>
          </a:prstGeom>
          <a:noFill/>
        </p:spPr>
        <p:txBody>
          <a:bodyPr wrap="none" rtlCol="0">
            <a:spAutoFit/>
          </a:bodyPr>
          <a:lstStyle/>
          <a:p>
            <a:r>
              <a:rPr lang="fr-FR" sz="6000" dirty="0" err="1"/>
              <a:t>gRPC</a:t>
            </a:r>
            <a:endParaRPr lang="fr-FR" sz="6000" dirty="0"/>
          </a:p>
        </p:txBody>
      </p:sp>
      <p:sp>
        <p:nvSpPr>
          <p:cNvPr id="9" name="ZoneTexte 8">
            <a:extLst>
              <a:ext uri="{FF2B5EF4-FFF2-40B4-BE49-F238E27FC236}">
                <a16:creationId xmlns:a16="http://schemas.microsoft.com/office/drawing/2014/main" id="{B344E68A-849F-4F99-8224-3365E196DC11}"/>
              </a:ext>
            </a:extLst>
          </p:cNvPr>
          <p:cNvSpPr txBox="1"/>
          <p:nvPr/>
        </p:nvSpPr>
        <p:spPr>
          <a:xfrm>
            <a:off x="602702" y="2921164"/>
            <a:ext cx="1717137" cy="1015663"/>
          </a:xfrm>
          <a:prstGeom prst="rect">
            <a:avLst/>
          </a:prstGeom>
          <a:noFill/>
        </p:spPr>
        <p:txBody>
          <a:bodyPr wrap="none" rtlCol="0">
            <a:spAutoFit/>
          </a:bodyPr>
          <a:lstStyle/>
          <a:p>
            <a:r>
              <a:rPr lang="fr-FR" sz="6000" dirty="0"/>
              <a:t>Soap</a:t>
            </a:r>
          </a:p>
        </p:txBody>
      </p:sp>
    </p:spTree>
    <p:extLst>
      <p:ext uri="{BB962C8B-B14F-4D97-AF65-F5344CB8AC3E}">
        <p14:creationId xmlns:p14="http://schemas.microsoft.com/office/powerpoint/2010/main" val="1384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E2E07D-F8B6-48B5-9DAB-A18A531D963B}"/>
              </a:ext>
            </a:extLst>
          </p:cNvPr>
          <p:cNvSpPr>
            <a:spLocks noGrp="1"/>
          </p:cNvSpPr>
          <p:nvPr>
            <p:ph type="title"/>
          </p:nvPr>
        </p:nvSpPr>
        <p:spPr/>
        <p:txBody>
          <a:bodyPr/>
          <a:lstStyle/>
          <a:p>
            <a:r>
              <a:rPr lang="fr-FR" dirty="0"/>
              <a:t>Quel technologie choisir ?</a:t>
            </a:r>
          </a:p>
        </p:txBody>
      </p:sp>
      <p:sp>
        <p:nvSpPr>
          <p:cNvPr id="4" name="ZoneTexte 3">
            <a:extLst>
              <a:ext uri="{FF2B5EF4-FFF2-40B4-BE49-F238E27FC236}">
                <a16:creationId xmlns:a16="http://schemas.microsoft.com/office/drawing/2014/main" id="{158AE80D-8FEA-4456-9B19-A7B3BFA03AC1}"/>
              </a:ext>
            </a:extLst>
          </p:cNvPr>
          <p:cNvSpPr txBox="1"/>
          <p:nvPr/>
        </p:nvSpPr>
        <p:spPr>
          <a:xfrm>
            <a:off x="5717727" y="2921166"/>
            <a:ext cx="2940485" cy="1015663"/>
          </a:xfrm>
          <a:prstGeom prst="rect">
            <a:avLst/>
          </a:prstGeom>
          <a:noFill/>
        </p:spPr>
        <p:txBody>
          <a:bodyPr wrap="none" rtlCol="0">
            <a:spAutoFit/>
          </a:bodyPr>
          <a:lstStyle/>
          <a:p>
            <a:r>
              <a:rPr lang="fr-FR" sz="6000" dirty="0" err="1"/>
              <a:t>GraphQL</a:t>
            </a:r>
            <a:endParaRPr lang="fr-FR" sz="6000" dirty="0"/>
          </a:p>
        </p:txBody>
      </p:sp>
      <p:sp>
        <p:nvSpPr>
          <p:cNvPr id="7" name="ZoneTexte 6">
            <a:extLst>
              <a:ext uri="{FF2B5EF4-FFF2-40B4-BE49-F238E27FC236}">
                <a16:creationId xmlns:a16="http://schemas.microsoft.com/office/drawing/2014/main" id="{064AB4E9-E98E-4D70-8DF2-FE20337C3BB4}"/>
              </a:ext>
            </a:extLst>
          </p:cNvPr>
          <p:cNvSpPr txBox="1"/>
          <p:nvPr/>
        </p:nvSpPr>
        <p:spPr>
          <a:xfrm>
            <a:off x="3257068" y="2921164"/>
            <a:ext cx="1523430" cy="1015663"/>
          </a:xfrm>
          <a:prstGeom prst="rect">
            <a:avLst/>
          </a:prstGeom>
          <a:noFill/>
        </p:spPr>
        <p:txBody>
          <a:bodyPr wrap="none" rtlCol="0">
            <a:spAutoFit/>
          </a:bodyPr>
          <a:lstStyle/>
          <a:p>
            <a:r>
              <a:rPr lang="fr-FR" sz="6000" dirty="0" err="1"/>
              <a:t>Rest</a:t>
            </a:r>
            <a:endParaRPr lang="fr-FR" sz="6000" dirty="0"/>
          </a:p>
        </p:txBody>
      </p:sp>
      <p:sp>
        <p:nvSpPr>
          <p:cNvPr id="8" name="ZoneTexte 7">
            <a:extLst>
              <a:ext uri="{FF2B5EF4-FFF2-40B4-BE49-F238E27FC236}">
                <a16:creationId xmlns:a16="http://schemas.microsoft.com/office/drawing/2014/main" id="{9607A124-06FC-4AC8-AA97-F95ACE1EE740}"/>
              </a:ext>
            </a:extLst>
          </p:cNvPr>
          <p:cNvSpPr txBox="1"/>
          <p:nvPr/>
        </p:nvSpPr>
        <p:spPr>
          <a:xfrm>
            <a:off x="9455197" y="2921165"/>
            <a:ext cx="1773242" cy="1015663"/>
          </a:xfrm>
          <a:prstGeom prst="rect">
            <a:avLst/>
          </a:prstGeom>
          <a:noFill/>
        </p:spPr>
        <p:txBody>
          <a:bodyPr wrap="none" rtlCol="0">
            <a:spAutoFit/>
          </a:bodyPr>
          <a:lstStyle/>
          <a:p>
            <a:r>
              <a:rPr lang="fr-FR" sz="6000" dirty="0" err="1"/>
              <a:t>gRPC</a:t>
            </a:r>
            <a:endParaRPr lang="fr-FR" sz="6000" dirty="0"/>
          </a:p>
        </p:txBody>
      </p:sp>
      <p:sp>
        <p:nvSpPr>
          <p:cNvPr id="9" name="ZoneTexte 8">
            <a:extLst>
              <a:ext uri="{FF2B5EF4-FFF2-40B4-BE49-F238E27FC236}">
                <a16:creationId xmlns:a16="http://schemas.microsoft.com/office/drawing/2014/main" id="{B344E68A-849F-4F99-8224-3365E196DC11}"/>
              </a:ext>
            </a:extLst>
          </p:cNvPr>
          <p:cNvSpPr txBox="1"/>
          <p:nvPr/>
        </p:nvSpPr>
        <p:spPr>
          <a:xfrm>
            <a:off x="602702" y="2921164"/>
            <a:ext cx="1717137" cy="1015663"/>
          </a:xfrm>
          <a:prstGeom prst="rect">
            <a:avLst/>
          </a:prstGeom>
          <a:noFill/>
        </p:spPr>
        <p:txBody>
          <a:bodyPr wrap="none" rtlCol="0">
            <a:spAutoFit/>
          </a:bodyPr>
          <a:lstStyle/>
          <a:p>
            <a:r>
              <a:rPr lang="fr-FR" sz="6000" dirty="0"/>
              <a:t>Soap</a:t>
            </a:r>
          </a:p>
        </p:txBody>
      </p:sp>
      <p:sp>
        <p:nvSpPr>
          <p:cNvPr id="10" name="Cœur 9">
            <a:extLst>
              <a:ext uri="{FF2B5EF4-FFF2-40B4-BE49-F238E27FC236}">
                <a16:creationId xmlns:a16="http://schemas.microsoft.com/office/drawing/2014/main" id="{1B3E184F-D0C8-4979-B8FC-4E011AC64A38}"/>
              </a:ext>
            </a:extLst>
          </p:cNvPr>
          <p:cNvSpPr/>
          <p:nvPr/>
        </p:nvSpPr>
        <p:spPr>
          <a:xfrm>
            <a:off x="4018783" y="4474677"/>
            <a:ext cx="2167013" cy="2059914"/>
          </a:xfrm>
          <a:prstGeom prst="heart">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AB1E53D-FE3D-4331-9B50-28396914BC7C}"/>
              </a:ext>
            </a:extLst>
          </p:cNvPr>
          <p:cNvSpPr txBox="1"/>
          <p:nvPr/>
        </p:nvSpPr>
        <p:spPr>
          <a:xfrm>
            <a:off x="4134141" y="5127762"/>
            <a:ext cx="1936299" cy="523220"/>
          </a:xfrm>
          <a:prstGeom prst="rect">
            <a:avLst/>
          </a:prstGeom>
          <a:noFill/>
        </p:spPr>
        <p:txBody>
          <a:bodyPr wrap="none" rtlCol="0">
            <a:spAutoFit/>
          </a:bodyPr>
          <a:lstStyle/>
          <a:p>
            <a:r>
              <a:rPr lang="fr-FR" sz="2800" b="1" dirty="0">
                <a:solidFill>
                  <a:schemeClr val="bg1"/>
                </a:solidFill>
              </a:rPr>
              <a:t>Cache HTTP</a:t>
            </a:r>
          </a:p>
        </p:txBody>
      </p:sp>
      <p:cxnSp>
        <p:nvCxnSpPr>
          <p:cNvPr id="12" name="Connecteur droit 11">
            <a:extLst>
              <a:ext uri="{FF2B5EF4-FFF2-40B4-BE49-F238E27FC236}">
                <a16:creationId xmlns:a16="http://schemas.microsoft.com/office/drawing/2014/main" id="{F87C4ECB-AD13-4397-8317-0968485E32FA}"/>
              </a:ext>
            </a:extLst>
          </p:cNvPr>
          <p:cNvCxnSpPr>
            <a:cxnSpLocks/>
            <a:endCxn id="7" idx="2"/>
          </p:cNvCxnSpPr>
          <p:nvPr/>
        </p:nvCxnSpPr>
        <p:spPr>
          <a:xfrm flipH="1" flipV="1">
            <a:off x="4018783" y="3936827"/>
            <a:ext cx="395901" cy="653085"/>
          </a:xfrm>
          <a:prstGeom prst="line">
            <a:avLst/>
          </a:prstGeom>
          <a:ln w="476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220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
        <p:nvSpPr>
          <p:cNvPr id="4" name="Espace réservé du contenu 2">
            <a:extLst>
              <a:ext uri="{FF2B5EF4-FFF2-40B4-BE49-F238E27FC236}">
                <a16:creationId xmlns:a16="http://schemas.microsoft.com/office/drawing/2014/main" id="{53BA6CD3-426C-4F83-8268-75A2BD01DE30}"/>
              </a:ext>
            </a:extLst>
          </p:cNvPr>
          <p:cNvSpPr txBox="1">
            <a:spLocks/>
          </p:cNvSpPr>
          <p:nvPr/>
        </p:nvSpPr>
        <p:spPr>
          <a:xfrm>
            <a:off x="838199" y="1468619"/>
            <a:ext cx="9928123"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400" dirty="0" err="1">
                <a:solidFill>
                  <a:schemeClr val="bg1"/>
                </a:solidFill>
              </a:rPr>
              <a:t>Lorque</a:t>
            </a:r>
            <a:r>
              <a:rPr lang="fr-FR" sz="4400" dirty="0">
                <a:solidFill>
                  <a:schemeClr val="bg1"/>
                </a:solidFill>
              </a:rPr>
              <a:t> vous ?</a:t>
            </a:r>
          </a:p>
          <a:p>
            <a:pPr marL="0" indent="0">
              <a:buNone/>
            </a:pPr>
            <a:endParaRPr lang="fr-FR" sz="4400" dirty="0">
              <a:solidFill>
                <a:srgbClr val="0070C0"/>
              </a:solidFill>
            </a:endParaRPr>
          </a:p>
          <a:p>
            <a:pPr marL="0" indent="0">
              <a:buFont typeface="Arial" panose="020B0604020202020204" pitchFamily="34" charset="0"/>
              <a:buNone/>
            </a:pPr>
            <a:endParaRPr lang="fr-FR" sz="4400" dirty="0"/>
          </a:p>
          <a:p>
            <a:pPr marL="0" indent="0">
              <a:buFont typeface="Arial" panose="020B0604020202020204" pitchFamily="34" charset="0"/>
              <a:buNone/>
            </a:pPr>
            <a:endParaRPr lang="fr-FR" sz="4400" dirty="0"/>
          </a:p>
          <a:p>
            <a:pPr marL="0" indent="0">
              <a:buFont typeface="Arial" panose="020B0604020202020204" pitchFamily="34" charset="0"/>
              <a:buNone/>
            </a:pPr>
            <a:endParaRPr lang="fr-FR" sz="4400" dirty="0"/>
          </a:p>
        </p:txBody>
      </p:sp>
    </p:spTree>
    <p:extLst>
      <p:ext uri="{BB962C8B-B14F-4D97-AF65-F5344CB8AC3E}">
        <p14:creationId xmlns:p14="http://schemas.microsoft.com/office/powerpoint/2010/main" val="19972294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Autofit/>
          </a:bodyPr>
          <a:lstStyle/>
          <a:p>
            <a:pPr algn="ctr"/>
            <a:r>
              <a:rPr lang="fr-FR" sz="19300"/>
              <a:t>Merci </a:t>
            </a:r>
            <a:endParaRPr lang="fr-FR" sz="19300" dirty="0"/>
          </a:p>
        </p:txBody>
      </p:sp>
    </p:spTree>
    <p:extLst>
      <p:ext uri="{BB962C8B-B14F-4D97-AF65-F5344CB8AC3E}">
        <p14:creationId xmlns:p14="http://schemas.microsoft.com/office/powerpoint/2010/main" val="29657382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err="1">
                <a:solidFill>
                  <a:schemeClr val="bg1">
                    <a:lumMod val="65000"/>
                  </a:schemeClr>
                </a:solidFill>
              </a:rPr>
              <a:t>GraphQL</a:t>
            </a:r>
            <a:r>
              <a:rPr lang="fr-FR" sz="5400" dirty="0">
                <a:solidFill>
                  <a:schemeClr val="bg1">
                    <a:lumMod val="65000"/>
                  </a:schemeClr>
                </a:solidFill>
              </a:rPr>
              <a:t> &amp; </a:t>
            </a:r>
            <a:r>
              <a:rPr lang="fr-FR" sz="5400" dirty="0" err="1">
                <a:solidFill>
                  <a:schemeClr val="bg1">
                    <a:lumMod val="65000"/>
                  </a:schemeClr>
                </a:solidFill>
              </a:rPr>
              <a:t>gRPC</a:t>
            </a:r>
            <a:r>
              <a:rPr lang="fr-FR" sz="5400" dirty="0">
                <a:solidFill>
                  <a:schemeClr val="bg1">
                    <a:lumMod val="65000"/>
                  </a:schemeClr>
                </a:solidFill>
              </a:rPr>
              <a:t>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
        <p:nvSpPr>
          <p:cNvPr id="3" name="Rectangle 2">
            <a:extLst>
              <a:ext uri="{FF2B5EF4-FFF2-40B4-BE49-F238E27FC236}">
                <a16:creationId xmlns:a16="http://schemas.microsoft.com/office/drawing/2014/main" id="{6A17494B-C632-43B9-B348-0A9A364CEEBA}"/>
              </a:ext>
            </a:extLst>
          </p:cNvPr>
          <p:cNvSpPr/>
          <p:nvPr/>
        </p:nvSpPr>
        <p:spPr>
          <a:xfrm>
            <a:off x="133532" y="6253279"/>
            <a:ext cx="6334170" cy="461665"/>
          </a:xfrm>
          <a:prstGeom prst="rect">
            <a:avLst/>
          </a:prstGeom>
        </p:spPr>
        <p:txBody>
          <a:bodyPr wrap="none">
            <a:spAutoFit/>
          </a:bodyPr>
          <a:lstStyle/>
          <a:p>
            <a:r>
              <a:rPr lang="fr-FR" sz="2400" dirty="0">
                <a:hlinkClick r:id="rId3"/>
              </a:rPr>
              <a:t>https://github.com/guillaumechervet/course.rest</a:t>
            </a:r>
            <a:endParaRPr lang="fr-FR" sz="2400" dirty="0"/>
          </a:p>
        </p:txBody>
      </p:sp>
    </p:spTree>
    <p:extLst>
      <p:ext uri="{BB962C8B-B14F-4D97-AF65-F5344CB8AC3E}">
        <p14:creationId xmlns:p14="http://schemas.microsoft.com/office/powerpoint/2010/main" val="1810901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Comparaison</a:t>
            </a:r>
          </a:p>
        </p:txBody>
      </p:sp>
      <p:graphicFrame>
        <p:nvGraphicFramePr>
          <p:cNvPr id="4" name="Tableau 3"/>
          <p:cNvGraphicFramePr>
            <a:graphicFrameLocks noGrp="1"/>
          </p:cNvGraphicFramePr>
          <p:nvPr>
            <p:extLst>
              <p:ext uri="{D42A27DB-BD31-4B8C-83A1-F6EECF244321}">
                <p14:modId xmlns:p14="http://schemas.microsoft.com/office/powerpoint/2010/main" val="2510052866"/>
              </p:ext>
            </p:extLst>
          </p:nvPr>
        </p:nvGraphicFramePr>
        <p:xfrm>
          <a:off x="1470600" y="1002865"/>
          <a:ext cx="9212710" cy="4990556"/>
        </p:xfrm>
        <a:graphic>
          <a:graphicData uri="http://schemas.openxmlformats.org/drawingml/2006/table">
            <a:tbl>
              <a:tblPr firstRow="1" bandRow="1">
                <a:tableStyleId>{5C22544A-7EE6-4342-B048-85BDC9FD1C3A}</a:tableStyleId>
              </a:tblPr>
              <a:tblGrid>
                <a:gridCol w="2039238">
                  <a:extLst>
                    <a:ext uri="{9D8B030D-6E8A-4147-A177-3AD203B41FA5}">
                      <a16:colId xmlns:a16="http://schemas.microsoft.com/office/drawing/2014/main" val="86664474"/>
                    </a:ext>
                  </a:extLst>
                </a:gridCol>
                <a:gridCol w="1793368">
                  <a:extLst>
                    <a:ext uri="{9D8B030D-6E8A-4147-A177-3AD203B41FA5}">
                      <a16:colId xmlns:a16="http://schemas.microsoft.com/office/drawing/2014/main" val="4233947480"/>
                    </a:ext>
                  </a:extLst>
                </a:gridCol>
                <a:gridCol w="1793368">
                  <a:extLst>
                    <a:ext uri="{9D8B030D-6E8A-4147-A177-3AD203B41FA5}">
                      <a16:colId xmlns:a16="http://schemas.microsoft.com/office/drawing/2014/main" val="1565361118"/>
                    </a:ext>
                  </a:extLst>
                </a:gridCol>
                <a:gridCol w="1793368">
                  <a:extLst>
                    <a:ext uri="{9D8B030D-6E8A-4147-A177-3AD203B41FA5}">
                      <a16:colId xmlns:a16="http://schemas.microsoft.com/office/drawing/2014/main" val="2608532675"/>
                    </a:ext>
                  </a:extLst>
                </a:gridCol>
                <a:gridCol w="1793368">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SOAP</a:t>
                      </a:r>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a:t>Multi</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XML</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 PROTOBUF, JSON, etc.</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a:t>WSDL</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 SMTP, etc.</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SSL</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Oui</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RPC</a:t>
                      </a:r>
                    </a:p>
                  </a:txBody>
                  <a:tcPr/>
                </a:tc>
                <a:tc>
                  <a:txBody>
                    <a:bodyPr/>
                    <a:lstStyle/>
                    <a:p>
                      <a:r>
                        <a:rPr lang="fr-FR" sz="1600" dirty="0"/>
                        <a:t>Oui</a:t>
                      </a:r>
                    </a:p>
                  </a:txBody>
                  <a:tcPr/>
                </a:tc>
                <a:tc>
                  <a:txBody>
                    <a:bodyPr/>
                    <a:lstStyle/>
                    <a:p>
                      <a:r>
                        <a:rPr lang="fr-FR" sz="1600" dirty="0"/>
                        <a:t>Non</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536738" y="6016313"/>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8512184" y="6016313"/>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7066937" y="6016313"/>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
        <p:nvSpPr>
          <p:cNvPr id="10" name="Rectangle 9">
            <a:extLst>
              <a:ext uri="{FF2B5EF4-FFF2-40B4-BE49-F238E27FC236}">
                <a16:creationId xmlns:a16="http://schemas.microsoft.com/office/drawing/2014/main" id="{FACB010B-4251-4F1C-AFA1-1EEDCE017E96}"/>
              </a:ext>
            </a:extLst>
          </p:cNvPr>
          <p:cNvSpPr/>
          <p:nvPr/>
        </p:nvSpPr>
        <p:spPr>
          <a:xfrm>
            <a:off x="4049015" y="6016313"/>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3515891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383458" y="1468619"/>
            <a:ext cx="11560892" cy="4637213"/>
          </a:xfrm>
        </p:spPr>
        <p:txBody>
          <a:bodyPr>
            <a:normAutofit fontScale="92500" lnSpcReduction="10000"/>
          </a:bodyPr>
          <a:lstStyle/>
          <a:p>
            <a:pPr marL="0" indent="0">
              <a:buNone/>
            </a:pPr>
            <a:r>
              <a:rPr lang="fr-FR" sz="3600" dirty="0"/>
              <a:t>Il existe actuellement plusieurs formats standardisés ou non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r>
              <a:rPr lang="fr-FR" sz="3200" dirty="0"/>
              <a:t> (</a:t>
            </a:r>
            <a:r>
              <a:rPr lang="fr-FR" sz="3200" dirty="0">
                <a:hlinkClick r:id="rId5"/>
              </a:rPr>
              <a:t>https://www.w3.org/TR/json-ld/</a:t>
            </a:r>
            <a:r>
              <a:rPr lang="fr-FR" sz="3200" dirty="0"/>
              <a:t>) &amp; </a:t>
            </a:r>
            <a:r>
              <a:rPr lang="fr-FR" dirty="0"/>
              <a:t>HYDRA </a:t>
            </a:r>
            <a:r>
              <a:rPr lang="fr-FR" sz="2800" dirty="0">
                <a:hlinkClick r:id="rId6"/>
              </a:rPr>
              <a:t>http://www.hydra-cg.com</a:t>
            </a:r>
            <a:endParaRPr lang="fr-FR" sz="2800" dirty="0"/>
          </a:p>
          <a:p>
            <a:pPr lvl="1"/>
            <a:r>
              <a:rPr lang="fr-FR" sz="3200" dirty="0"/>
              <a:t>Custom: comme GitHub, inventer son propre format</a:t>
            </a:r>
          </a:p>
          <a:p>
            <a:pPr lvl="2"/>
            <a:r>
              <a:rPr lang="fr-FR" sz="2800" dirty="0">
                <a:hlinkClick r:id="rId7"/>
              </a:rPr>
              <a:t>https://api.github.com</a:t>
            </a:r>
            <a:endParaRPr lang="fr-FR" sz="2800" dirty="0"/>
          </a:p>
          <a:p>
            <a:pPr lvl="1"/>
            <a:r>
              <a:rPr lang="fr-FR" sz="3200" dirty="0" err="1"/>
              <a:t>Collection+JSON</a:t>
            </a:r>
            <a:endParaRPr lang="fr-FR" sz="3200" dirty="0"/>
          </a:p>
          <a:p>
            <a:pPr lvl="1"/>
            <a:r>
              <a:rPr lang="fr-FR" sz="3200" dirty="0"/>
              <a:t>SIREN</a:t>
            </a:r>
          </a:p>
          <a:p>
            <a:pPr lvl="2"/>
            <a:endParaRPr lang="fr-FR" sz="2800" dirty="0"/>
          </a:p>
          <a:p>
            <a:pPr lvl="1"/>
            <a:r>
              <a:rPr lang="fr-FR" sz="3200" dirty="0"/>
              <a:t>Etc.</a:t>
            </a:r>
          </a:p>
          <a:p>
            <a:endParaRPr lang="fr-FR" sz="3600" dirty="0"/>
          </a:p>
        </p:txBody>
      </p:sp>
      <p:sp>
        <p:nvSpPr>
          <p:cNvPr id="5" name="Rectangle 4">
            <a:extLst>
              <a:ext uri="{FF2B5EF4-FFF2-40B4-BE49-F238E27FC236}">
                <a16:creationId xmlns:a16="http://schemas.microsoft.com/office/drawing/2014/main" id="{FF6C3F79-729F-4525-B15A-F072AD2483F0}"/>
              </a:ext>
            </a:extLst>
          </p:cNvPr>
          <p:cNvSpPr/>
          <p:nvPr/>
        </p:nvSpPr>
        <p:spPr>
          <a:xfrm>
            <a:off x="383458" y="6345612"/>
            <a:ext cx="7561007" cy="369332"/>
          </a:xfrm>
          <a:prstGeom prst="rect">
            <a:avLst/>
          </a:prstGeom>
        </p:spPr>
        <p:txBody>
          <a:bodyPr wrap="square">
            <a:spAutoFit/>
          </a:bodyPr>
          <a:lstStyle/>
          <a:p>
            <a:r>
              <a:rPr lang="fr-FR" dirty="0">
                <a:hlinkClick r:id="rId8"/>
              </a:rPr>
              <a:t>https://sookocheff.com/post/api/on-choosing-a-hypermedia-format/</a:t>
            </a:r>
            <a:endParaRPr lang="fr-FR" dirty="0"/>
          </a:p>
        </p:txBody>
      </p:sp>
    </p:spTree>
    <p:extLst>
      <p:ext uri="{BB962C8B-B14F-4D97-AF65-F5344CB8AC3E}">
        <p14:creationId xmlns:p14="http://schemas.microsoft.com/office/powerpoint/2010/main" val="3349285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4813206" y="6334723"/>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98</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99</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57093</TotalTime>
  <Words>6113</Words>
  <Application>Microsoft Office PowerPoint</Application>
  <PresentationFormat>Grand écran</PresentationFormat>
  <Paragraphs>1332</Paragraphs>
  <Slides>122</Slides>
  <Notes>14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122</vt:i4>
      </vt:variant>
    </vt:vector>
  </HeadingPairs>
  <TitlesOfParts>
    <vt:vector size="136" baseType="lpstr">
      <vt:lpstr>Angsana New</vt: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 : idempotence</vt:lpstr>
      <vt:lpstr>Méthodes HTTP : idempotence</vt:lpstr>
      <vt:lpstr>Méthodes HTTP : idempotence</vt:lpstr>
      <vt:lpstr>GET and QueryString for filtering</vt:lpstr>
      <vt:lpstr>Get and return type</vt:lpstr>
      <vt:lpstr>POST or PUT ?</vt:lpstr>
      <vt:lpstr>POST for specifics cases</vt:lpstr>
      <vt:lpstr>Comment uploader une image, vidéo?</vt:lpstr>
      <vt:lpstr>PATCH permet une mise à jour partielle des données</vt:lpstr>
      <vt:lpstr>PATCH standard JSON Patch</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Question que tout le monde se pose sur le 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Présentation PowerPoint</vt:lpstr>
      <vt:lpstr>Présentation PowerPoint</vt:lpstr>
      <vt:lpstr>REST cache HTTP/1.1</vt:lpstr>
      <vt:lpstr>REST cache HTTP/1.1</vt:lpstr>
      <vt:lpstr>REST cache HTTP/1.1</vt:lpstr>
      <vt:lpstr>REST cache HTTP/1.1 : Assets static</vt:lpstr>
      <vt:lpstr>RESTful</vt:lpstr>
      <vt:lpstr>Présentation PowerPoint</vt:lpstr>
      <vt:lpstr>Le modèle de maturité de Leonard Richardson</vt:lpstr>
      <vt:lpstr>Niveau 3 : Les liens hypermédia (HATEOAS)</vt:lpstr>
      <vt:lpstr>Niveau 3 : Les liens hypermédia (HATEOAS)</vt:lpstr>
      <vt:lpstr>Swagger</vt:lpstr>
      <vt:lpstr>One more thing !</vt:lpstr>
      <vt:lpstr>HTTP2</vt:lpstr>
      <vt:lpstr>Quel technologie choisir ?</vt:lpstr>
      <vt:lpstr>Quel technologie choisir ?</vt:lpstr>
      <vt:lpstr>Conclusion</vt:lpstr>
      <vt:lpstr>Merci </vt:lpstr>
      <vt:lpstr>Déroulement du cours sur les Services Web</vt:lpstr>
      <vt:lpstr>Comparaison</vt:lpstr>
      <vt:lpstr>Présentation PowerPoint</vt:lpstr>
      <vt:lpstr>Niveau 3 : Les liens hypermédia (HATEOAS)</vt:lpstr>
      <vt:lpstr>HATEOAS: HAL</vt:lpstr>
      <vt:lpstr>HATEOAS: HAL</vt:lpstr>
      <vt:lpstr>HATEOAS: JSON-API</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867</cp:revision>
  <cp:lastPrinted>2017-05-21T13:26:06Z</cp:lastPrinted>
  <dcterms:created xsi:type="dcterms:W3CDTF">2017-03-15T18:15:39Z</dcterms:created>
  <dcterms:modified xsi:type="dcterms:W3CDTF">2019-04-03T16:36:05Z</dcterms:modified>
</cp:coreProperties>
</file>